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F7A9246-3C94-45AC-8238-4C172467D98D}">
  <a:tblStyle styleId="{EF7A9246-3C94-45AC-8238-4C172467D9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CCA60E0-3687-4927-BD51-095DE0D7BDF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89" autoAdjust="0"/>
  </p:normalViewPr>
  <p:slideViewPr>
    <p:cSldViewPr snapToGrid="0">
      <p:cViewPr>
        <p:scale>
          <a:sx n="88" d="100"/>
          <a:sy n="88" d="100"/>
        </p:scale>
        <p:origin x="-1282"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extLst>
      <p:ext uri="{BB962C8B-B14F-4D97-AF65-F5344CB8AC3E}">
        <p14:creationId xmlns:p14="http://schemas.microsoft.com/office/powerpoint/2010/main" val="24956473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smtClean="0"/>
              <a:t>안녕하십니까 </a:t>
            </a:r>
            <a:r>
              <a:rPr lang="en-US" altLang="ko-KR" dirty="0" smtClean="0"/>
              <a:t>b</a:t>
            </a:r>
            <a:r>
              <a:rPr lang="ko-KR" altLang="en-US" dirty="0" smtClean="0"/>
              <a:t>반</a:t>
            </a:r>
            <a:r>
              <a:rPr lang="en-US" altLang="ko-KR" dirty="0" smtClean="0"/>
              <a:t>4</a:t>
            </a:r>
            <a:r>
              <a:rPr lang="ko-KR" altLang="en-US" dirty="0" smtClean="0"/>
              <a:t>조 발표를 맡은 최영용입니다</a:t>
            </a:r>
            <a:r>
              <a:rPr lang="en-US" altLang="ko-KR" dirty="0" smtClean="0"/>
              <a:t>. </a:t>
            </a:r>
            <a:endParaRPr lang="ko-KR" altLang="en-US" dirty="0" smtClean="0"/>
          </a:p>
          <a:p>
            <a:pPr marL="0" lvl="0" indent="0" algn="l" rtl="0">
              <a:spcBef>
                <a:spcPts val="0"/>
              </a:spcBef>
              <a:spcAft>
                <a:spcPts val="0"/>
              </a:spcAft>
              <a:buNone/>
            </a:pPr>
            <a:r>
              <a:rPr lang="ko-KR" altLang="en-US" dirty="0" smtClean="0"/>
              <a:t>자사는 식품용기를 판매하는 회사로서 포장 용기 쇼핑몰 데이터를 이용하여 품목별 판매량 예측을 통한 재고관리와 고객 특성을 반영한 판매전략으로 매출액 향상을 목표로 프로젝트를 진행했습니다</a:t>
            </a:r>
            <a:r>
              <a:rPr lang="en-US" altLang="ko-KR" dirty="0" smtClean="0"/>
              <a:t>.</a:t>
            </a:r>
            <a:endParaRPr lang="ko-KR" altLang="en-US" dirty="0"/>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525496a40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7525496a40_6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ko-KR" dirty="0"/>
              <a:t>다음으로 고객 데이터를 기반으로 고객의 </a:t>
            </a:r>
            <a:r>
              <a:rPr lang="ko-KR" dirty="0" err="1"/>
              <a:t>구매력를</a:t>
            </a:r>
            <a:r>
              <a:rPr lang="ko-KR" dirty="0"/>
              <a:t> 분석하였습니다.</a:t>
            </a:r>
            <a:endParaRPr dirty="0"/>
          </a:p>
          <a:p>
            <a:pPr marL="0" lvl="0" indent="0" algn="l" rtl="0">
              <a:spcBef>
                <a:spcPts val="0"/>
              </a:spcBef>
              <a:spcAft>
                <a:spcPts val="0"/>
              </a:spcAft>
              <a:buClr>
                <a:schemeClr val="dk1"/>
              </a:buClr>
              <a:buFont typeface="Arial"/>
              <a:buNone/>
            </a:pPr>
            <a:r>
              <a:rPr lang="ko-KR" dirty="0"/>
              <a:t>선정한 4가지 모델 중 정확도가 78.7%로 가장 높은 </a:t>
            </a:r>
            <a:r>
              <a:rPr lang="ko-KR" dirty="0" err="1"/>
              <a:t>그레디언트</a:t>
            </a:r>
            <a:r>
              <a:rPr lang="ko-KR" dirty="0"/>
              <a:t> </a:t>
            </a:r>
            <a:r>
              <a:rPr lang="ko-KR" dirty="0" err="1"/>
              <a:t>부스팅을</a:t>
            </a:r>
            <a:r>
              <a:rPr lang="ko-KR" dirty="0"/>
              <a:t> 모델로 선정했습니다.</a:t>
            </a:r>
            <a:endParaRPr dirty="0"/>
          </a:p>
          <a:p>
            <a:pPr marL="0" lvl="0" indent="0" algn="l" rtl="0">
              <a:spcBef>
                <a:spcPts val="0"/>
              </a:spcBef>
              <a:spcAft>
                <a:spcPts val="0"/>
              </a:spcAft>
              <a:buNone/>
            </a:pPr>
            <a:r>
              <a:rPr lang="ko-KR" dirty="0"/>
              <a:t>구매력 예측 중요 변수로 오른쪽 상단의 그래프와 </a:t>
            </a:r>
            <a:r>
              <a:rPr lang="ko-KR" dirty="0" smtClean="0"/>
              <a:t>같이</a:t>
            </a:r>
            <a:r>
              <a:rPr lang="en-US" altLang="ko-KR" dirty="0" smtClean="0"/>
              <a:t> </a:t>
            </a:r>
            <a:r>
              <a:rPr lang="ko-KR" altLang="en-US" dirty="0" smtClean="0"/>
              <a:t>중식 한식 </a:t>
            </a:r>
            <a:r>
              <a:rPr lang="en-US" altLang="ko-KR" dirty="0" err="1" smtClean="0"/>
              <a:t>agegroup</a:t>
            </a:r>
            <a:r>
              <a:rPr lang="en-US" altLang="ko-KR" dirty="0" smtClean="0"/>
              <a:t> 70-74</a:t>
            </a:r>
            <a:r>
              <a:rPr lang="ko-KR" altLang="en-US" dirty="0" smtClean="0"/>
              <a:t>순으로</a:t>
            </a:r>
            <a:r>
              <a:rPr lang="ko-KR" dirty="0" smtClean="0"/>
              <a:t> </a:t>
            </a:r>
            <a:r>
              <a:rPr lang="ko-KR" dirty="0"/>
              <a:t>나왔고 </a:t>
            </a:r>
            <a:endParaRPr dirty="0"/>
          </a:p>
          <a:p>
            <a:pPr marL="0" lvl="0" indent="0" algn="l" rtl="0">
              <a:spcBef>
                <a:spcPts val="0"/>
              </a:spcBef>
              <a:spcAft>
                <a:spcPts val="0"/>
              </a:spcAft>
              <a:buNone/>
            </a:pPr>
            <a:r>
              <a:rPr lang="ko-KR" dirty="0" err="1"/>
              <a:t>그중</a:t>
            </a:r>
            <a:r>
              <a:rPr lang="ko-KR" dirty="0"/>
              <a:t> 중식과 AgeGroup 70-74에 따른 구매력을 각각 분석 해보았습니다.</a:t>
            </a:r>
            <a:endParaRPr dirty="0"/>
          </a:p>
          <a:p>
            <a:pPr marL="0" lvl="0" indent="0" algn="l" rtl="0">
              <a:spcBef>
                <a:spcPts val="0"/>
              </a:spcBef>
              <a:spcAft>
                <a:spcPts val="0"/>
              </a:spcAft>
              <a:buClr>
                <a:schemeClr val="dk1"/>
              </a:buClr>
              <a:buFont typeface="Arial"/>
              <a:buNone/>
            </a:pPr>
            <a:r>
              <a:rPr lang="ko-KR" dirty="0"/>
              <a:t>중식 관련 제품의 구매 횟수가 구매력에 큰 영향을 끼친다는 것을 그래프에서 볼 수 있습니다. </a:t>
            </a:r>
            <a:endParaRPr dirty="0"/>
          </a:p>
          <a:p>
            <a:pPr marL="0" lvl="0" indent="0" algn="l" rtl="0">
              <a:spcBef>
                <a:spcPts val="0"/>
              </a:spcBef>
              <a:spcAft>
                <a:spcPts val="0"/>
              </a:spcAft>
              <a:buClr>
                <a:schemeClr val="dk1"/>
              </a:buClr>
              <a:buFont typeface="Arial"/>
              <a:buNone/>
            </a:pPr>
            <a:r>
              <a:rPr lang="ko-KR" dirty="0"/>
              <a:t>그리고 70-74세의 구매력 역시 해당연령대 외의 구매력에 비해 확연히 높은 것을 </a:t>
            </a:r>
            <a:r>
              <a:rPr lang="ko-KR" dirty="0" err="1"/>
              <a:t>알수있습니다</a:t>
            </a:r>
            <a:r>
              <a:rPr lang="ko-KR" dirty="0"/>
              <a:t>.</a:t>
            </a:r>
            <a:endParaRPr dirty="0"/>
          </a:p>
          <a:p>
            <a:pPr marL="0" lvl="0" indent="0" algn="l" rtl="0">
              <a:spcBef>
                <a:spcPts val="0"/>
              </a:spcBef>
              <a:spcAft>
                <a:spcPts val="0"/>
              </a:spcAft>
              <a:buNone/>
            </a:pPr>
            <a:r>
              <a:rPr lang="ko-KR" dirty="0"/>
              <a:t>따라서 업종별, </a:t>
            </a:r>
            <a:r>
              <a:rPr lang="ko-KR" dirty="0" err="1"/>
              <a:t>고연령층에</a:t>
            </a:r>
            <a:r>
              <a:rPr lang="ko-KR" dirty="0"/>
              <a:t> 대한 마케팅 전략이 필요할 것으로 판단했습니다. </a:t>
            </a:r>
            <a:endParaRPr dirty="0"/>
          </a:p>
        </p:txBody>
      </p:sp>
      <p:sp>
        <p:nvSpPr>
          <p:cNvPr id="236" name="Google Shape;236;g7525496a40_6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45c7ad164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845c7ad164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dirty="0"/>
              <a:t>다음은 연관분석에 대한 분석 결과 입니다.</a:t>
            </a:r>
            <a:endParaRPr dirty="0"/>
          </a:p>
          <a:p>
            <a:pPr marL="0" lvl="0" indent="0" algn="l" rtl="0">
              <a:lnSpc>
                <a:spcPct val="100000"/>
              </a:lnSpc>
              <a:spcBef>
                <a:spcPts val="0"/>
              </a:spcBef>
              <a:spcAft>
                <a:spcPts val="0"/>
              </a:spcAft>
              <a:buSzPts val="1400"/>
              <a:buNone/>
            </a:pPr>
            <a:r>
              <a:rPr lang="ko-KR" dirty="0"/>
              <a:t>자사 홈페이지 내에 제품에 대한 추천 시스템 추가하고자 연관분석을 통해 제품을 </a:t>
            </a:r>
            <a:r>
              <a:rPr lang="ko-KR" dirty="0" err="1"/>
              <a:t>추천할수있는</a:t>
            </a:r>
            <a:r>
              <a:rPr lang="ko-KR" dirty="0"/>
              <a:t> 지지도를 계산했습니다. </a:t>
            </a:r>
            <a:endParaRPr dirty="0"/>
          </a:p>
          <a:p>
            <a:pPr marL="0" lvl="0" indent="0" algn="l" rtl="0">
              <a:lnSpc>
                <a:spcPct val="100000"/>
              </a:lnSpc>
              <a:spcBef>
                <a:spcPts val="0"/>
              </a:spcBef>
              <a:spcAft>
                <a:spcPts val="0"/>
              </a:spcAft>
              <a:buSzPts val="1400"/>
              <a:buNone/>
            </a:pPr>
            <a:r>
              <a:rPr lang="ko-KR" dirty="0"/>
              <a:t>그리고 그래프를 보시면 </a:t>
            </a:r>
            <a:r>
              <a:rPr lang="ko-KR" altLang="ko-KR" dirty="0" smtClean="0"/>
              <a:t>상품</a:t>
            </a:r>
            <a:r>
              <a:rPr lang="ko-KR" altLang="en-US" dirty="0" smtClean="0"/>
              <a:t>번호</a:t>
            </a:r>
            <a:r>
              <a:rPr lang="ko-KR" dirty="0" smtClean="0"/>
              <a:t>1365에대한 </a:t>
            </a:r>
            <a:r>
              <a:rPr lang="ko-KR" dirty="0" err="1"/>
              <a:t>연관분석한</a:t>
            </a:r>
            <a:r>
              <a:rPr lang="ko-KR" dirty="0"/>
              <a:t> 결과를 </a:t>
            </a:r>
            <a:r>
              <a:rPr lang="ko-KR" dirty="0" err="1"/>
              <a:t>보실수</a:t>
            </a:r>
            <a:r>
              <a:rPr lang="ko-KR" dirty="0"/>
              <a:t> 있습니다. </a:t>
            </a:r>
            <a:endParaRPr dirty="0"/>
          </a:p>
          <a:p>
            <a:pPr marL="0" lvl="0" indent="0" algn="l" rtl="0">
              <a:lnSpc>
                <a:spcPct val="100000"/>
              </a:lnSpc>
              <a:spcBef>
                <a:spcPts val="0"/>
              </a:spcBef>
              <a:spcAft>
                <a:spcPts val="0"/>
              </a:spcAft>
              <a:buSzPts val="1400"/>
              <a:buNone/>
            </a:pPr>
            <a:r>
              <a:rPr lang="ko-KR" dirty="0" smtClean="0"/>
              <a:t>상품</a:t>
            </a:r>
            <a:r>
              <a:rPr lang="ko-KR" altLang="en-US" dirty="0" smtClean="0"/>
              <a:t>번호</a:t>
            </a:r>
            <a:r>
              <a:rPr lang="ko-KR" dirty="0" smtClean="0"/>
              <a:t>1375 </a:t>
            </a:r>
            <a:r>
              <a:rPr lang="ko-KR" dirty="0"/>
              <a:t>1373 순으로 연관이 있는 상품을 나열 하였고 </a:t>
            </a:r>
            <a:endParaRPr dirty="0"/>
          </a:p>
          <a:p>
            <a:pPr marL="0" lvl="0" indent="0" algn="l" rtl="0">
              <a:lnSpc>
                <a:spcPct val="100000"/>
              </a:lnSpc>
              <a:spcBef>
                <a:spcPts val="0"/>
              </a:spcBef>
              <a:spcAft>
                <a:spcPts val="0"/>
              </a:spcAft>
              <a:buSzPts val="1400"/>
              <a:buNone/>
            </a:pPr>
            <a:r>
              <a:rPr lang="ko-KR" dirty="0"/>
              <a:t>그 결과를 화면 UI구상 시 데이터 베이스 에 관리 되도록  저장한 결과 또한 </a:t>
            </a:r>
            <a:r>
              <a:rPr lang="ko-KR" dirty="0" err="1"/>
              <a:t>보실수</a:t>
            </a:r>
            <a:r>
              <a:rPr lang="ko-KR" dirty="0"/>
              <a:t> 있습니다.</a:t>
            </a:r>
            <a:endParaRPr dirty="0"/>
          </a:p>
        </p:txBody>
      </p:sp>
      <p:sp>
        <p:nvSpPr>
          <p:cNvPr id="265" name="Google Shape;265;g845c7ad164_1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45c7ad164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845c7ad164_4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smtClean="0"/>
              <a:t>다음</a:t>
            </a:r>
            <a:r>
              <a:rPr lang="ko-KR" altLang="en-US" smtClean="0"/>
              <a:t>은 </a:t>
            </a:r>
            <a:r>
              <a:rPr lang="ko-KR" smtClean="0"/>
              <a:t> </a:t>
            </a:r>
            <a:r>
              <a:rPr lang="ko-KR" altLang="en-US" smtClean="0"/>
              <a:t>분석결과에 대한 </a:t>
            </a:r>
            <a:r>
              <a:rPr lang="ko-KR" smtClean="0"/>
              <a:t>개선안입니다</a:t>
            </a:r>
            <a:r>
              <a:rPr lang="ko-KR" dirty="0"/>
              <a:t>. </a:t>
            </a:r>
            <a:r>
              <a:rPr lang="ko-KR" dirty="0" err="1"/>
              <a:t>첫번째</a:t>
            </a:r>
            <a:r>
              <a:rPr lang="ko-KR" dirty="0"/>
              <a:t> 개선안은 적정재고관리를 위한 판매량 예측 시스템 프로세스입니다.</a:t>
            </a:r>
            <a:endParaRPr dirty="0"/>
          </a:p>
          <a:p>
            <a:pPr marL="0" lvl="0" indent="0" algn="l" rtl="0">
              <a:lnSpc>
                <a:spcPct val="100000"/>
              </a:lnSpc>
              <a:spcBef>
                <a:spcPts val="0"/>
              </a:spcBef>
              <a:spcAft>
                <a:spcPts val="0"/>
              </a:spcAft>
              <a:buNone/>
            </a:pPr>
            <a:r>
              <a:rPr lang="ko-KR" dirty="0"/>
              <a:t>우선 매월 누적되는 주문 데이터를 주기적으로 데이터 베이스에 추가를 해줍니다.</a:t>
            </a:r>
            <a:endParaRPr dirty="0"/>
          </a:p>
          <a:p>
            <a:pPr marL="0" lvl="0" indent="0" algn="l" rtl="0">
              <a:lnSpc>
                <a:spcPct val="100000"/>
              </a:lnSpc>
              <a:spcBef>
                <a:spcPts val="0"/>
              </a:spcBef>
              <a:spcAft>
                <a:spcPts val="0"/>
              </a:spcAft>
              <a:buNone/>
            </a:pPr>
            <a:r>
              <a:rPr lang="ko-KR" dirty="0"/>
              <a:t>이후 </a:t>
            </a:r>
            <a:r>
              <a:rPr lang="ko-KR" dirty="0" err="1"/>
              <a:t>시계열</a:t>
            </a:r>
            <a:r>
              <a:rPr lang="ko-KR" dirty="0"/>
              <a:t> 모델을 통해 포장용기 </a:t>
            </a:r>
            <a:r>
              <a:rPr lang="ko-KR" dirty="0" err="1"/>
              <a:t>카테고리별</a:t>
            </a:r>
            <a:r>
              <a:rPr lang="ko-KR" dirty="0"/>
              <a:t> 판매량을 예측합니다.</a:t>
            </a:r>
            <a:endParaRPr dirty="0"/>
          </a:p>
          <a:p>
            <a:pPr marL="0" lvl="0" indent="0" algn="l" rtl="0">
              <a:lnSpc>
                <a:spcPct val="100000"/>
              </a:lnSpc>
              <a:spcBef>
                <a:spcPts val="0"/>
              </a:spcBef>
              <a:spcAft>
                <a:spcPts val="0"/>
              </a:spcAft>
              <a:buNone/>
            </a:pPr>
            <a:r>
              <a:rPr lang="ko-KR" dirty="0"/>
              <a:t>그리고 판매량 예측 결과를 활용해 현재 재고 상태를 고려하여 포장용기를 추가로 생산할지 결정함으로써</a:t>
            </a:r>
            <a:endParaRPr dirty="0"/>
          </a:p>
          <a:p>
            <a:pPr marL="0" lvl="0" indent="0" algn="l" rtl="0">
              <a:lnSpc>
                <a:spcPct val="100000"/>
              </a:lnSpc>
              <a:spcBef>
                <a:spcPts val="0"/>
              </a:spcBef>
              <a:spcAft>
                <a:spcPts val="0"/>
              </a:spcAft>
              <a:buNone/>
            </a:pPr>
            <a:r>
              <a:rPr lang="ko-KR" dirty="0"/>
              <a:t>적정 재고관리를 할 수 있을 것이며 이를 통한 원가 절감으로 가격 경쟁력을 얻을 수 있을 것이라 판단했습니다.</a:t>
            </a:r>
            <a:endParaRPr dirty="0"/>
          </a:p>
        </p:txBody>
      </p:sp>
      <p:sp>
        <p:nvSpPr>
          <p:cNvPr id="281" name="Google Shape;281;g845c7ad164_4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45c7ad164_1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845c7ad164_11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다음으로는 고객들의 구매 여부 분석에 따른 개선안입니다.</a:t>
            </a:r>
            <a:endParaRPr/>
          </a:p>
          <a:p>
            <a:pPr marL="0" lvl="0" indent="0" algn="l" rtl="0">
              <a:lnSpc>
                <a:spcPct val="100000"/>
              </a:lnSpc>
              <a:spcBef>
                <a:spcPts val="0"/>
              </a:spcBef>
              <a:spcAft>
                <a:spcPts val="0"/>
              </a:spcAft>
              <a:buSzPts val="1400"/>
              <a:buNone/>
            </a:pPr>
            <a:r>
              <a:rPr lang="ko-KR"/>
              <a:t>앞선 분석에서 마케팅 정보 수신동의를 하지 않은 일반 회원이 동의한 회원에 비하여 현저히 구매율이 떨어지는 것을 확인 하였습니다.</a:t>
            </a:r>
            <a:endParaRPr/>
          </a:p>
          <a:p>
            <a:pPr marL="0" lvl="0" indent="0" algn="l" rtl="0">
              <a:lnSpc>
                <a:spcPct val="100000"/>
              </a:lnSpc>
              <a:spcBef>
                <a:spcPts val="0"/>
              </a:spcBef>
              <a:spcAft>
                <a:spcPts val="0"/>
              </a:spcAft>
              <a:buSzPts val="1400"/>
              <a:buNone/>
            </a:pPr>
            <a:r>
              <a:rPr lang="ko-KR"/>
              <a:t>따라서 수신 동의시 쿠폰제공, 포인트 적립, 마케팅 정보수신 동의 안내 등을 통하여 </a:t>
            </a:r>
            <a:endParaRPr/>
          </a:p>
          <a:p>
            <a:pPr marL="0" lvl="0" indent="0" algn="l" rtl="0">
              <a:lnSpc>
                <a:spcPct val="100000"/>
              </a:lnSpc>
              <a:spcBef>
                <a:spcPts val="0"/>
              </a:spcBef>
              <a:spcAft>
                <a:spcPts val="0"/>
              </a:spcAft>
              <a:buSzPts val="1400"/>
              <a:buNone/>
            </a:pPr>
            <a:r>
              <a:rPr lang="ko-KR"/>
              <a:t>일반회원의 수신동의를 유도하고 고객 구매율을 높이는 마케팅 전략을 세웠습니다.</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또한 유입경로에 따른 구매율 분석에서는 유튜브, 카카오톡 ,페이스북의 광고를 통해 </a:t>
            </a:r>
            <a:endParaRPr/>
          </a:p>
          <a:p>
            <a:pPr marL="0" lvl="0" indent="0" algn="l" rtl="0">
              <a:lnSpc>
                <a:spcPct val="100000"/>
              </a:lnSpc>
              <a:spcBef>
                <a:spcPts val="0"/>
              </a:spcBef>
              <a:spcAft>
                <a:spcPts val="0"/>
              </a:spcAft>
              <a:buSzPts val="1400"/>
              <a:buNone/>
            </a:pPr>
            <a:r>
              <a:rPr lang="ko-KR"/>
              <a:t>유입한 고객의 구매율이 높은 것을 확인하였습니다.</a:t>
            </a:r>
            <a:endParaRPr/>
          </a:p>
          <a:p>
            <a:pPr marL="0" lvl="0" indent="0" algn="l" rtl="0">
              <a:lnSpc>
                <a:spcPct val="100000"/>
              </a:lnSpc>
              <a:spcBef>
                <a:spcPts val="0"/>
              </a:spcBef>
              <a:spcAft>
                <a:spcPts val="0"/>
              </a:spcAft>
              <a:buSzPts val="1400"/>
              <a:buNone/>
            </a:pPr>
            <a:r>
              <a:rPr lang="ko-KR"/>
              <a:t>저희는 해당 플랫폼의 특성을 맞춘 광고를 제작하는 전략을 세웠습니다.</a:t>
            </a:r>
            <a:endParaRPr/>
          </a:p>
          <a:p>
            <a:pPr marL="0" lvl="0" indent="0" algn="l" rtl="0">
              <a:lnSpc>
                <a:spcPct val="100000"/>
              </a:lnSpc>
              <a:spcBef>
                <a:spcPts val="0"/>
              </a:spcBef>
              <a:spcAft>
                <a:spcPts val="0"/>
              </a:spcAft>
              <a:buSzPts val="1400"/>
              <a:buNone/>
            </a:pPr>
            <a:r>
              <a:rPr lang="ko-KR"/>
              <a:t>파급력과 관심도가 높은 유튜브에서 많은 구독자와 조회수를 보유하고 있는 인플루언서 협찬광고와 함께 나오는 오버레이 광고 기획하였습니다.</a:t>
            </a:r>
            <a:endParaRPr/>
          </a:p>
          <a:p>
            <a:pPr marL="0" lvl="0" indent="0" algn="l" rtl="0">
              <a:lnSpc>
                <a:spcPct val="100000"/>
              </a:lnSpc>
              <a:spcBef>
                <a:spcPts val="0"/>
              </a:spcBef>
              <a:spcAft>
                <a:spcPts val="0"/>
              </a:spcAft>
              <a:buSzPts val="1400"/>
              <a:buNone/>
            </a:pPr>
            <a:r>
              <a:rPr lang="ko-KR"/>
              <a:t>그리고 쉽게 연동이 가능하고 확산속도가 빠른 SNS의 특성을 살린 광고를 제작한다면 </a:t>
            </a:r>
            <a:endParaRPr/>
          </a:p>
          <a:p>
            <a:pPr marL="0" lvl="0" indent="0" algn="l" rtl="0">
              <a:lnSpc>
                <a:spcPct val="100000"/>
              </a:lnSpc>
              <a:spcBef>
                <a:spcPts val="0"/>
              </a:spcBef>
              <a:spcAft>
                <a:spcPts val="0"/>
              </a:spcAft>
              <a:buSzPts val="1400"/>
              <a:buNone/>
            </a:pPr>
            <a:r>
              <a:rPr lang="ko-KR"/>
              <a:t>실효성있는 광고 효과를 거둘것으로 기대하고 있습니다. </a:t>
            </a:r>
            <a:endParaRPr/>
          </a:p>
        </p:txBody>
      </p:sp>
      <p:sp>
        <p:nvSpPr>
          <p:cNvPr id="310" name="Google Shape;310;g845c7ad164_11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46f215d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846f215d1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ko-KR"/>
              <a:t>다음으로는 고객들의 구매력 분석에 따른 개선안입니다.</a:t>
            </a:r>
            <a:endParaRPr/>
          </a:p>
          <a:p>
            <a:pPr marL="0" lvl="0" indent="0" algn="l" rtl="0">
              <a:lnSpc>
                <a:spcPct val="100000"/>
              </a:lnSpc>
              <a:spcBef>
                <a:spcPts val="0"/>
              </a:spcBef>
              <a:spcAft>
                <a:spcPts val="0"/>
              </a:spcAft>
              <a:buSzPts val="1400"/>
              <a:buNone/>
            </a:pPr>
            <a:r>
              <a:rPr lang="ko-KR"/>
              <a:t>구매력 모델링 결과에 따라, 업종과 나이대별 마케팅 전략을 구체적으로 세워보았습니다.</a:t>
            </a:r>
            <a:endParaRPr/>
          </a:p>
          <a:p>
            <a:pPr marL="0" lvl="0" indent="0" algn="l" rtl="0">
              <a:lnSpc>
                <a:spcPct val="100000"/>
              </a:lnSpc>
              <a:spcBef>
                <a:spcPts val="0"/>
              </a:spcBef>
              <a:spcAft>
                <a:spcPts val="0"/>
              </a:spcAft>
              <a:buSzPts val="1400"/>
              <a:buNone/>
            </a:pPr>
            <a:r>
              <a:rPr lang="ko-KR"/>
              <a:t>그래프와 같이 중식, 한식 외 업종에 대해서는 구매력이 굉장히 낮은것을 볼 수 있습니다. </a:t>
            </a:r>
            <a:endParaRPr/>
          </a:p>
          <a:p>
            <a:pPr marL="0" lvl="0" indent="0" algn="l" rtl="0">
              <a:lnSpc>
                <a:spcPct val="100000"/>
              </a:lnSpc>
              <a:spcBef>
                <a:spcPts val="0"/>
              </a:spcBef>
              <a:spcAft>
                <a:spcPts val="0"/>
              </a:spcAft>
              <a:buSzPts val="1400"/>
              <a:buNone/>
            </a:pPr>
            <a:r>
              <a:rPr lang="ko-KR"/>
              <a:t>저희는 비주류 용기인 일식, 카페, 양식, 분식 제품을 다양화하고 배너 광고를 통하여 할인 혜택을 홍보하고자 합니다.</a:t>
            </a:r>
            <a:endParaRPr/>
          </a:p>
          <a:p>
            <a:pPr marL="0" lvl="0" indent="0" algn="l" rtl="0">
              <a:lnSpc>
                <a:spcPct val="100000"/>
              </a:lnSpc>
              <a:spcBef>
                <a:spcPts val="0"/>
              </a:spcBef>
              <a:spcAft>
                <a:spcPts val="0"/>
              </a:spcAft>
              <a:buSzPts val="1400"/>
              <a:buNone/>
            </a:pPr>
            <a:r>
              <a:rPr lang="ko-KR"/>
              <a:t>그 다음으로는 가장 높은 구매력을 보였던 나이대인 70-74세 를 고려하여, 고령층 고객도 쉽게 접근하여 구매할 수 있는 홈페이지를 구성하기로 했습니다. </a:t>
            </a:r>
            <a:endParaRPr/>
          </a:p>
          <a:p>
            <a:pPr marL="0" lvl="0" indent="0" algn="l" rtl="0">
              <a:lnSpc>
                <a:spcPct val="100000"/>
              </a:lnSpc>
              <a:spcBef>
                <a:spcPts val="0"/>
              </a:spcBef>
              <a:spcAft>
                <a:spcPts val="0"/>
              </a:spcAft>
              <a:buSzPts val="1400"/>
              <a:buNone/>
            </a:pPr>
            <a:r>
              <a:rPr lang="ko-KR"/>
              <a:t>기존의 글로만 되어있는 카테고리에서 각 용기의 직관적인 사진을 사용해 </a:t>
            </a:r>
            <a:endParaRPr/>
          </a:p>
          <a:p>
            <a:pPr marL="0" lvl="0" indent="0" algn="l" rtl="0">
              <a:lnSpc>
                <a:spcPct val="100000"/>
              </a:lnSpc>
              <a:spcBef>
                <a:spcPts val="0"/>
              </a:spcBef>
              <a:spcAft>
                <a:spcPts val="0"/>
              </a:spcAft>
              <a:buSzPts val="1400"/>
              <a:buNone/>
            </a:pPr>
            <a:r>
              <a:rPr lang="ko-KR"/>
              <a:t>가독성을 높이도록 UI를 개선하여 고령의 고객의 접근성을 높이고자 합니다.</a:t>
            </a:r>
            <a:endParaRPr/>
          </a:p>
        </p:txBody>
      </p:sp>
      <p:sp>
        <p:nvSpPr>
          <p:cNvPr id="331" name="Google Shape;331;g846f215d1e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45c7ad164_4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845c7ad164_4_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다음은 제품추천 서비스에대한 개선안입니다.  </a:t>
            </a:r>
            <a:endParaRPr/>
          </a:p>
          <a:p>
            <a:pPr marL="0" lvl="0" indent="0" algn="l" rtl="0">
              <a:lnSpc>
                <a:spcPct val="100000"/>
              </a:lnSpc>
              <a:spcBef>
                <a:spcPts val="0"/>
              </a:spcBef>
              <a:spcAft>
                <a:spcPts val="0"/>
              </a:spcAft>
              <a:buSzPts val="1400"/>
              <a:buNone/>
            </a:pPr>
            <a:r>
              <a:rPr lang="ko-KR"/>
              <a:t>제품 추천 서비스의 프로세스는  주문데이터와 제품데이터를 병합후 연관분석을 통해 각제품의 지지도를 계산하여 저장하였습니다.</a:t>
            </a:r>
            <a:endParaRPr/>
          </a:p>
          <a:p>
            <a:pPr marL="0" lvl="0" indent="0" algn="l" rtl="0">
              <a:lnSpc>
                <a:spcPct val="100000"/>
              </a:lnSpc>
              <a:spcBef>
                <a:spcPts val="0"/>
              </a:spcBef>
              <a:spcAft>
                <a:spcPts val="0"/>
              </a:spcAft>
              <a:buSzPts val="1400"/>
              <a:buNone/>
            </a:pPr>
            <a:r>
              <a:rPr lang="ko-KR"/>
              <a:t>고객에게 지지도 순으로 제품을 추천하여 추가 판매를 통한 매출증대를 기대하고 있습니다. </a:t>
            </a:r>
            <a:endParaRPr/>
          </a:p>
          <a:p>
            <a:pPr marL="0" lvl="0" indent="0" algn="l" rtl="0">
              <a:lnSpc>
                <a:spcPct val="100000"/>
              </a:lnSpc>
              <a:spcBef>
                <a:spcPts val="0"/>
              </a:spcBef>
              <a:spcAft>
                <a:spcPts val="0"/>
              </a:spcAft>
              <a:buSzPts val="1400"/>
              <a:buNone/>
            </a:pPr>
            <a:r>
              <a:rPr lang="ko-KR"/>
              <a:t>그리고 오른쪽에 제품추천 시에 나타나는 제품 지지도의 데이터베이스와 </a:t>
            </a:r>
            <a:endParaRPr/>
          </a:p>
          <a:p>
            <a:pPr marL="0" lvl="0" indent="0" algn="l" rtl="0">
              <a:lnSpc>
                <a:spcPct val="100000"/>
              </a:lnSpc>
              <a:spcBef>
                <a:spcPts val="0"/>
              </a:spcBef>
              <a:spcAft>
                <a:spcPts val="0"/>
              </a:spcAft>
              <a:buSzPts val="1400"/>
              <a:buNone/>
            </a:pPr>
            <a:r>
              <a:rPr lang="ko-KR"/>
              <a:t>고객UI에 대한 예시를 나타내어 보았습니다.</a:t>
            </a:r>
            <a:endParaRPr/>
          </a:p>
          <a:p>
            <a:pPr marL="0" lvl="0" indent="0" algn="l" rtl="0">
              <a:lnSpc>
                <a:spcPct val="100000"/>
              </a:lnSpc>
              <a:spcBef>
                <a:spcPts val="0"/>
              </a:spcBef>
              <a:spcAft>
                <a:spcPts val="0"/>
              </a:spcAft>
              <a:buSzPts val="1400"/>
              <a:buNone/>
            </a:pPr>
            <a:endParaRPr/>
          </a:p>
        </p:txBody>
      </p:sp>
      <p:sp>
        <p:nvSpPr>
          <p:cNvPr id="350" name="Google Shape;350;g845c7ad164_4_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ko-K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525496a40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7525496a40_7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sz="1000"/>
              <a:t>다음은 추가 개선안 입니다. </a:t>
            </a:r>
            <a:endParaRPr sz="1000"/>
          </a:p>
          <a:p>
            <a:pPr marL="0" lvl="0" indent="0" algn="l" rtl="0">
              <a:spcBef>
                <a:spcPts val="0"/>
              </a:spcBef>
              <a:spcAft>
                <a:spcPts val="0"/>
              </a:spcAft>
              <a:buNone/>
            </a:pPr>
            <a:r>
              <a:rPr lang="ko-KR" sz="1000"/>
              <a:t>현재 자사 홈페이지내에서 사이즈나 색상에 유사성이 보이는 상품에 대한 범주화가 되어있지 않았습니다.</a:t>
            </a:r>
            <a:endParaRPr sz="1000"/>
          </a:p>
          <a:p>
            <a:pPr marL="0" lvl="0" indent="0" algn="l" rtl="0">
              <a:spcBef>
                <a:spcPts val="0"/>
              </a:spcBef>
              <a:spcAft>
                <a:spcPts val="0"/>
              </a:spcAft>
              <a:buNone/>
            </a:pPr>
            <a:r>
              <a:rPr lang="ko-KR" sz="1000"/>
              <a:t>고객이 선택한 상품의 사이즈 혹은 색상이 다른 상품들에 대한 상품분류도를 게시하는 것을 통해 </a:t>
            </a:r>
            <a:endParaRPr sz="1000"/>
          </a:p>
          <a:p>
            <a:pPr marL="0" lvl="0" indent="0" algn="l" rtl="0">
              <a:spcBef>
                <a:spcPts val="0"/>
              </a:spcBef>
              <a:spcAft>
                <a:spcPts val="0"/>
              </a:spcAft>
              <a:buNone/>
            </a:pPr>
            <a:r>
              <a:rPr lang="ko-KR" sz="1000"/>
              <a:t>고객에게 구매 편의성을 제공할 수 있습니다.</a:t>
            </a:r>
            <a:endParaRPr sz="1000"/>
          </a:p>
          <a:p>
            <a:pPr marL="0" lvl="0" indent="0" algn="l" rtl="0">
              <a:spcBef>
                <a:spcPts val="0"/>
              </a:spcBef>
              <a:spcAft>
                <a:spcPts val="0"/>
              </a:spcAft>
              <a:buNone/>
            </a:pPr>
            <a:r>
              <a:rPr lang="ko-KR" sz="1000"/>
              <a:t>다음 보시는 예시는, 카페 카테고리에서 많이 팔린 98파이 컵에 맞는 편형, </a:t>
            </a:r>
            <a:endParaRPr sz="1000"/>
          </a:p>
          <a:p>
            <a:pPr marL="0" lvl="0" indent="0" algn="l" rtl="0">
              <a:spcBef>
                <a:spcPts val="0"/>
              </a:spcBef>
              <a:spcAft>
                <a:spcPts val="0"/>
              </a:spcAft>
              <a:buNone/>
            </a:pPr>
            <a:r>
              <a:rPr lang="ko-KR" sz="1000"/>
              <a:t>민자형의 종류 2개, 사이즈가 다른 3개의 상품을 함께 그린 상품분류도 개선안입니다.</a:t>
            </a:r>
            <a:endParaRPr sz="1000"/>
          </a:p>
          <a:p>
            <a:pPr marL="0" lvl="0" indent="0" algn="l" rtl="0">
              <a:spcBef>
                <a:spcPts val="0"/>
              </a:spcBef>
              <a:spcAft>
                <a:spcPts val="0"/>
              </a:spcAft>
              <a:buNone/>
            </a:pPr>
            <a:endParaRPr sz="1000"/>
          </a:p>
        </p:txBody>
      </p:sp>
      <p:sp>
        <p:nvSpPr>
          <p:cNvPr id="388" name="Google Shape;388;g7525496a40_7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846f215d1e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846f215d1e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마지막 추가 개선안 입니다. </a:t>
            </a:r>
            <a:endParaRPr/>
          </a:p>
          <a:p>
            <a:pPr marL="0" lvl="0" indent="0" algn="l" rtl="0">
              <a:spcBef>
                <a:spcPts val="0"/>
              </a:spcBef>
              <a:spcAft>
                <a:spcPts val="0"/>
              </a:spcAft>
              <a:buNone/>
            </a:pPr>
            <a:r>
              <a:rPr lang="ko-KR"/>
              <a:t>자사 홈페이지에서 판매하는 포장용기들은 자체 제작을 통해 생산되고 있습니다.</a:t>
            </a:r>
            <a:endParaRPr/>
          </a:p>
          <a:p>
            <a:pPr marL="0" lvl="0" indent="0" algn="l" rtl="0">
              <a:spcBef>
                <a:spcPts val="0"/>
              </a:spcBef>
              <a:spcAft>
                <a:spcPts val="0"/>
              </a:spcAft>
              <a:buNone/>
            </a:pPr>
            <a:r>
              <a:rPr lang="ko-KR"/>
              <a:t>그러나 기존의 자체제작 상품들은 고유한 브랜드 이미지가 </a:t>
            </a:r>
            <a:endParaRPr/>
          </a:p>
          <a:p>
            <a:pPr marL="0" lvl="0" indent="0" algn="l" rtl="0">
              <a:spcBef>
                <a:spcPts val="0"/>
              </a:spcBef>
              <a:spcAft>
                <a:spcPts val="0"/>
              </a:spcAft>
              <a:buNone/>
            </a:pPr>
            <a:r>
              <a:rPr lang="ko-KR"/>
              <a:t>없어 타사 제품들과 구별되지 않았습니다.</a:t>
            </a:r>
            <a:endParaRPr/>
          </a:p>
          <a:p>
            <a:pPr marL="0" lvl="0" indent="0" algn="l" rtl="0">
              <a:spcBef>
                <a:spcPts val="0"/>
              </a:spcBef>
              <a:spcAft>
                <a:spcPts val="0"/>
              </a:spcAft>
              <a:buClr>
                <a:schemeClr val="dk1"/>
              </a:buClr>
              <a:buSzPts val="1100"/>
              <a:buFont typeface="Arial"/>
              <a:buNone/>
            </a:pPr>
            <a:r>
              <a:rPr lang="ko-KR"/>
              <a:t>따라서 기존의 큰 특색이 없던 자체제작 상품에 대한 브랜드화를 통해</a:t>
            </a:r>
            <a:endParaRPr/>
          </a:p>
          <a:p>
            <a:pPr marL="0" lvl="0" indent="0" algn="l" rtl="0">
              <a:spcBef>
                <a:spcPts val="0"/>
              </a:spcBef>
              <a:spcAft>
                <a:spcPts val="0"/>
              </a:spcAft>
              <a:buClr>
                <a:schemeClr val="dk1"/>
              </a:buClr>
              <a:buSzPts val="1100"/>
              <a:buFont typeface="Arial"/>
              <a:buNone/>
            </a:pPr>
            <a:r>
              <a:rPr lang="ko-KR"/>
              <a:t>자사와 경쟁업체 간의 차별화로 경쟁력을 확보할 수 있습니다.</a:t>
            </a:r>
            <a:endParaRPr/>
          </a:p>
          <a:p>
            <a:pPr marL="0" lvl="0" indent="0" algn="l" rtl="0">
              <a:spcBef>
                <a:spcPts val="0"/>
              </a:spcBef>
              <a:spcAft>
                <a:spcPts val="0"/>
              </a:spcAft>
              <a:buNone/>
            </a:pPr>
            <a:r>
              <a:rPr lang="ko-KR"/>
              <a:t>오른쪽 그림은 브랜드화를 성공적으로 진행시킨 타사의 제품들 예시입니다.</a:t>
            </a:r>
            <a:endParaRPr/>
          </a:p>
          <a:p>
            <a:pPr marL="0" lvl="0" indent="0" algn="l" rtl="0">
              <a:spcBef>
                <a:spcPts val="0"/>
              </a:spcBef>
              <a:spcAft>
                <a:spcPts val="0"/>
              </a:spcAft>
              <a:buNone/>
            </a:pPr>
            <a:endParaRPr/>
          </a:p>
        </p:txBody>
      </p:sp>
      <p:sp>
        <p:nvSpPr>
          <p:cNvPr id="441" name="Google Shape;441;g846f215d1e_6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ko-KR">
                <a:solidFill>
                  <a:srgbClr val="000000"/>
                </a:solidFill>
              </a:rPr>
              <a:t>이것으로 품목별 판매량 예측을 통한 적정재고 관리를 통해 원가절감을 꾀하고 고객 특성을 반영한 판매전략으로 매출액 증대를 기대하는 4조 발표를 마치겠습니다. 감사합니다.</a:t>
            </a:r>
            <a:endParaRPr>
              <a:solidFill>
                <a:srgbClr val="000000"/>
              </a:solidFill>
            </a:endParaRPr>
          </a:p>
        </p:txBody>
      </p:sp>
      <p:sp>
        <p:nvSpPr>
          <p:cNvPr id="458" name="Google Shape;4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8473149b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8473149b8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ko-KR"/>
              <a:t>그리고 소감 입니다.</a:t>
            </a:r>
            <a:endParaRPr/>
          </a:p>
        </p:txBody>
      </p:sp>
      <p:sp>
        <p:nvSpPr>
          <p:cNvPr id="464" name="Google Shape;464;g8473149b8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ko-K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45c7ad164_1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g845c7ad164_1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dirty="0"/>
              <a:t>다음은 목차입니다. 프로젝트의 주제를 선정하게 된 추진배경 그리고 자사의 </a:t>
            </a:r>
            <a:r>
              <a:rPr lang="ko-KR" dirty="0" err="1" smtClean="0"/>
              <a:t>현상</a:t>
            </a:r>
            <a:r>
              <a:rPr lang="ko-KR" altLang="en-US" dirty="0" err="1" smtClean="0"/>
              <a:t>및</a:t>
            </a:r>
            <a:r>
              <a:rPr lang="ko-KR" dirty="0" smtClean="0"/>
              <a:t> </a:t>
            </a:r>
            <a:r>
              <a:rPr lang="ko-KR" dirty="0"/>
              <a:t>개선기회, 데이터 분석결과, 분석을 통한 개선안 마지막으로 소감 순으로 발표하겠습니다. </a:t>
            </a:r>
            <a:endParaRPr dirty="0"/>
          </a:p>
        </p:txBody>
      </p:sp>
      <p:sp>
        <p:nvSpPr>
          <p:cNvPr id="95" name="Google Shape;95;g845c7ad164_10_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45c7ad16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845c7ad164_4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Font typeface="Arial"/>
              <a:buNone/>
            </a:pPr>
            <a:r>
              <a:rPr lang="ko-KR" altLang="en-US" dirty="0" err="1" smtClean="0">
                <a:latin typeface="Arial"/>
                <a:ea typeface="Arial"/>
                <a:cs typeface="Arial"/>
                <a:sym typeface="Arial"/>
              </a:rPr>
              <a:t>첫번째</a:t>
            </a:r>
            <a:r>
              <a:rPr lang="ko-KR" altLang="en-US" dirty="0" smtClean="0">
                <a:latin typeface="Arial"/>
                <a:ea typeface="Arial"/>
                <a:cs typeface="Arial"/>
                <a:sym typeface="Arial"/>
              </a:rPr>
              <a:t> 추진배경입니다</a:t>
            </a:r>
            <a:r>
              <a:rPr lang="en-US" altLang="ko-KR" dirty="0" smtClean="0">
                <a:latin typeface="Arial"/>
                <a:ea typeface="Arial"/>
                <a:cs typeface="Arial"/>
                <a:sym typeface="Arial"/>
              </a:rPr>
              <a:t>. </a:t>
            </a:r>
            <a:r>
              <a:rPr lang="ko-KR" altLang="en-US" dirty="0" smtClean="0">
                <a:latin typeface="Arial"/>
                <a:ea typeface="Arial"/>
                <a:cs typeface="Arial"/>
                <a:sym typeface="Arial"/>
              </a:rPr>
              <a:t>그래프와 같이 매년 배달서비스업의 급속한 성장에 발맞춰 포장용기 시장규모 역시 </a:t>
            </a:r>
            <a:r>
              <a:rPr lang="ko-KR" altLang="en-US" dirty="0" err="1" smtClean="0">
                <a:latin typeface="Arial"/>
                <a:ea typeface="Arial"/>
                <a:cs typeface="Arial"/>
                <a:sym typeface="Arial"/>
              </a:rPr>
              <a:t>커지고있습니다</a:t>
            </a:r>
            <a:r>
              <a:rPr lang="en-US" altLang="ko-KR" dirty="0" smtClean="0">
                <a:latin typeface="Arial"/>
                <a:ea typeface="Arial"/>
                <a:cs typeface="Arial"/>
                <a:sym typeface="Arial"/>
              </a:rPr>
              <a:t>. </a:t>
            </a:r>
            <a:endParaRPr lang="ko-KR" altLang="en-US" dirty="0" smtClean="0">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ko-KR" altLang="en-US" dirty="0" smtClean="0">
                <a:latin typeface="Arial"/>
                <a:ea typeface="Arial"/>
                <a:cs typeface="Arial"/>
                <a:sym typeface="Arial"/>
              </a:rPr>
              <a:t>이에 따른 자사의 주력사업인 포장용기 납품 사업의 지속적인 성장과 점유율 상승을 위한 전략이 필요하다고 판단했습니다</a:t>
            </a:r>
            <a:r>
              <a:rPr lang="en-US" altLang="ko-KR" dirty="0" smtClean="0">
                <a:latin typeface="Arial"/>
                <a:ea typeface="Arial"/>
                <a:cs typeface="Arial"/>
                <a:sym typeface="Arial"/>
              </a:rPr>
              <a:t>.</a:t>
            </a:r>
            <a:endParaRPr lang="ko-KR" altLang="en-US" dirty="0">
              <a:latin typeface="Arial"/>
              <a:ea typeface="Arial"/>
              <a:cs typeface="Arial"/>
              <a:sym typeface="Arial"/>
            </a:endParaRPr>
          </a:p>
        </p:txBody>
      </p:sp>
      <p:sp>
        <p:nvSpPr>
          <p:cNvPr id="110" name="Google Shape;110;g845c7ad164_4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Font typeface="Arial"/>
              <a:buNone/>
            </a:pPr>
            <a:r>
              <a:rPr lang="ko-KR" altLang="en-US" dirty="0" smtClean="0"/>
              <a:t>그리고 포장용기에 대한 기술진입장벽이 낮기 때문에 포장 디자인 출원 건수도 매년 증가하고 있습니다</a:t>
            </a:r>
            <a:r>
              <a:rPr lang="en-US" altLang="ko-KR" dirty="0" smtClean="0"/>
              <a:t>.</a:t>
            </a:r>
            <a:endParaRPr lang="ko-KR" altLang="en-US" dirty="0" smtClean="0"/>
          </a:p>
          <a:p>
            <a:pPr marL="0" lvl="0" indent="0" algn="l" rtl="0">
              <a:lnSpc>
                <a:spcPct val="150000"/>
              </a:lnSpc>
              <a:spcBef>
                <a:spcPts val="0"/>
              </a:spcBef>
              <a:spcAft>
                <a:spcPts val="0"/>
              </a:spcAft>
              <a:buClr>
                <a:schemeClr val="dk1"/>
              </a:buClr>
              <a:buFont typeface="Arial"/>
              <a:buNone/>
            </a:pPr>
            <a:r>
              <a:rPr lang="ko-KR" altLang="en-US" dirty="0" smtClean="0"/>
              <a:t>이에 따른 신규업체 증가로 경쟁이 심해지고 자사의 매출 증가율 또한 감소하고 있는 실정입니다</a:t>
            </a:r>
            <a:r>
              <a:rPr lang="en-US" altLang="ko-KR" dirty="0" smtClean="0"/>
              <a:t>.</a:t>
            </a:r>
            <a:endParaRPr lang="ko-KR" altLang="en-US" dirty="0" smtClean="0"/>
          </a:p>
          <a:p>
            <a:pPr marL="0" lvl="0" indent="0" algn="l" rtl="0">
              <a:lnSpc>
                <a:spcPct val="150000"/>
              </a:lnSpc>
              <a:spcBef>
                <a:spcPts val="0"/>
              </a:spcBef>
              <a:spcAft>
                <a:spcPts val="0"/>
              </a:spcAft>
              <a:buClr>
                <a:schemeClr val="dk1"/>
              </a:buClr>
              <a:buFont typeface="Arial"/>
              <a:buNone/>
            </a:pPr>
            <a:r>
              <a:rPr lang="ko-KR" altLang="en-US" dirty="0" smtClean="0"/>
              <a:t>따라서 시장에서 우위를 차지할 수 있는 차별화된 서비스와 판매전략 또한 필요하다 생각했습니다</a:t>
            </a:r>
            <a:r>
              <a:rPr lang="en-US" altLang="ko-KR" dirty="0" smtClean="0"/>
              <a:t>.</a:t>
            </a:r>
            <a:endParaRPr lang="ko-KR" altLang="en-US" dirty="0"/>
          </a:p>
        </p:txBody>
      </p:sp>
      <p:sp>
        <p:nvSpPr>
          <p:cNvPr id="126" name="Google Shape;12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25496a40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7525496a40_5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smtClean="0"/>
              <a:t>다음으로는 현상 및 개선기회입니다</a:t>
            </a:r>
            <a:r>
              <a:rPr lang="en-US" altLang="ko-KR" dirty="0" smtClean="0"/>
              <a:t>. </a:t>
            </a:r>
            <a:endParaRPr lang="ko-KR" altLang="en-US" dirty="0" smtClean="0"/>
          </a:p>
          <a:p>
            <a:pPr marL="0" lvl="0" indent="0" algn="l" rtl="0">
              <a:spcBef>
                <a:spcPts val="0"/>
              </a:spcBef>
              <a:spcAft>
                <a:spcPts val="0"/>
              </a:spcAft>
              <a:buNone/>
            </a:pPr>
            <a:r>
              <a:rPr lang="ko-KR" altLang="en-US" dirty="0" smtClean="0"/>
              <a:t>제품원가에 직접원가와 간접원가도 포함되어 재고가 많을수록 </a:t>
            </a:r>
            <a:r>
              <a:rPr lang="ko-KR" altLang="en-US" dirty="0" err="1" smtClean="0"/>
              <a:t>물류창고비와</a:t>
            </a:r>
            <a:r>
              <a:rPr lang="ko-KR" altLang="en-US" dirty="0" smtClean="0"/>
              <a:t> 장기부진재고 관리비 등이 발생합니다</a:t>
            </a:r>
            <a:r>
              <a:rPr lang="en-US" altLang="ko-KR" dirty="0" smtClean="0"/>
              <a:t>. </a:t>
            </a:r>
            <a:endParaRPr lang="ko-KR" altLang="en-US" dirty="0" smtClean="0"/>
          </a:p>
          <a:p>
            <a:pPr marL="0" lvl="0" indent="0" algn="l" rtl="0">
              <a:spcBef>
                <a:spcPts val="0"/>
              </a:spcBef>
              <a:spcAft>
                <a:spcPts val="0"/>
              </a:spcAft>
              <a:buNone/>
            </a:pPr>
            <a:r>
              <a:rPr lang="ko-KR" altLang="en-US" dirty="0" smtClean="0"/>
              <a:t>따라서 적정한 재고관리를 통해 비용을 줄임으로써 원가를 낮춰 고객에게 </a:t>
            </a:r>
            <a:r>
              <a:rPr lang="ko-KR" altLang="en-US" dirty="0" err="1" smtClean="0"/>
              <a:t>경쟁력있는</a:t>
            </a:r>
            <a:r>
              <a:rPr lang="ko-KR" altLang="en-US" dirty="0" smtClean="0"/>
              <a:t> 가격으로 제품을 제공하고자 합니다</a:t>
            </a:r>
            <a:r>
              <a:rPr lang="en-US" altLang="ko-KR" dirty="0" smtClean="0"/>
              <a:t>. </a:t>
            </a:r>
            <a:endParaRPr lang="ko-KR" altLang="en-US" dirty="0" smtClean="0"/>
          </a:p>
          <a:p>
            <a:pPr marL="0" lvl="0" indent="0" algn="l" rtl="0">
              <a:spcBef>
                <a:spcPts val="0"/>
              </a:spcBef>
              <a:spcAft>
                <a:spcPts val="0"/>
              </a:spcAft>
              <a:buNone/>
            </a:pPr>
            <a:endParaRPr lang="ko-KR" altLang="en-US" dirty="0"/>
          </a:p>
        </p:txBody>
      </p:sp>
      <p:sp>
        <p:nvSpPr>
          <p:cNvPr id="142" name="Google Shape;142;g7525496a40_5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525496a40_5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7525496a40_5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ko-KR" altLang="en-US" dirty="0" smtClean="0">
                <a:latin typeface="Arial"/>
                <a:ea typeface="Arial"/>
                <a:cs typeface="Arial"/>
                <a:sym typeface="Arial"/>
              </a:rPr>
              <a:t>그리고  매출증가율 감소에 따른 매출 증대를 위해 새로운 마케팅 전략이 필요하다고 생각했습니다</a:t>
            </a:r>
            <a:r>
              <a:rPr lang="en-US" altLang="ko-KR" dirty="0" smtClean="0">
                <a:latin typeface="Arial"/>
                <a:ea typeface="Arial"/>
                <a:cs typeface="Arial"/>
                <a:sym typeface="Arial"/>
              </a:rPr>
              <a:t>.</a:t>
            </a:r>
            <a:endParaRPr lang="ko-KR" altLang="en-US" dirty="0" smtClean="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altLang="en-US" dirty="0" smtClean="0">
                <a:latin typeface="Arial"/>
                <a:ea typeface="Arial"/>
                <a:cs typeface="Arial"/>
                <a:sym typeface="Arial"/>
              </a:rPr>
              <a:t>이에 고객 정보 데이터를 이용해 구매여부 및 구매력 예측을 통한 고객 맞춤형 마케팅을 도입하고자 합니다</a:t>
            </a:r>
            <a:r>
              <a:rPr lang="en-US" altLang="ko-KR" dirty="0" smtClean="0">
                <a:latin typeface="Arial"/>
                <a:ea typeface="Arial"/>
                <a:cs typeface="Arial"/>
                <a:sym typeface="Arial"/>
              </a:rPr>
              <a:t>. </a:t>
            </a:r>
            <a:endParaRPr lang="ko-KR" altLang="en-US" dirty="0" smtClean="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altLang="en-US" dirty="0" smtClean="0">
                <a:latin typeface="Arial"/>
                <a:ea typeface="Arial"/>
                <a:cs typeface="Arial"/>
                <a:sym typeface="Arial"/>
              </a:rPr>
              <a:t>여기서 구매력이란 한 고객이 구매액이 크다면 구매력이 높고 구매액이 낮으면 구매력이 </a:t>
            </a:r>
            <a:r>
              <a:rPr lang="ko-KR" altLang="en-US" dirty="0" err="1" smtClean="0">
                <a:latin typeface="Arial"/>
                <a:ea typeface="Arial"/>
                <a:cs typeface="Arial"/>
                <a:sym typeface="Arial"/>
              </a:rPr>
              <a:t>낮다는것을</a:t>
            </a:r>
            <a:r>
              <a:rPr lang="ko-KR" altLang="en-US" dirty="0" smtClean="0">
                <a:latin typeface="Arial"/>
                <a:ea typeface="Arial"/>
                <a:cs typeface="Arial"/>
                <a:sym typeface="Arial"/>
              </a:rPr>
              <a:t> 의미합니다</a:t>
            </a:r>
            <a:r>
              <a:rPr lang="en-US" altLang="ko-KR" dirty="0" smtClean="0">
                <a:latin typeface="Arial"/>
                <a:ea typeface="Arial"/>
                <a:cs typeface="Arial"/>
                <a:sym typeface="Arial"/>
              </a:rPr>
              <a:t>.</a:t>
            </a:r>
            <a:endParaRPr lang="ko-KR" altLang="en-US" dirty="0" smtClean="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altLang="en-US" dirty="0" smtClean="0">
                <a:latin typeface="Arial"/>
                <a:ea typeface="Arial"/>
                <a:cs typeface="Arial"/>
                <a:sym typeface="Arial"/>
              </a:rPr>
              <a:t>또 자사의 판매페이지 내에 상품 추천기능이 없으므로 추가 판매 가능성이 적다고 판단했습니다</a:t>
            </a:r>
            <a:r>
              <a:rPr lang="en-US" altLang="ko-KR" dirty="0" smtClean="0">
                <a:latin typeface="Arial"/>
                <a:ea typeface="Arial"/>
                <a:cs typeface="Arial"/>
                <a:sym typeface="Arial"/>
              </a:rPr>
              <a:t>.</a:t>
            </a:r>
            <a:endParaRPr lang="ko-KR" altLang="en-US" dirty="0" smtClean="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ko-KR" altLang="en-US" dirty="0" smtClean="0">
                <a:latin typeface="Arial"/>
                <a:ea typeface="Arial"/>
                <a:cs typeface="Arial"/>
                <a:sym typeface="Arial"/>
              </a:rPr>
              <a:t>이때 상품추천 서비스를  도입함으로써 추가 판매 효과를 얻을 수 있을 것으로 생각합니다 </a:t>
            </a:r>
          </a:p>
          <a:p>
            <a:pPr marL="0" lvl="0" indent="0" algn="l" rtl="0">
              <a:spcBef>
                <a:spcPts val="0"/>
              </a:spcBef>
              <a:spcAft>
                <a:spcPts val="0"/>
              </a:spcAft>
              <a:buClr>
                <a:schemeClr val="dk1"/>
              </a:buClr>
              <a:buSzPts val="1100"/>
              <a:buFont typeface="Arial"/>
              <a:buNone/>
            </a:pPr>
            <a:endParaRPr lang="ko-KR" altLang="en-US" dirty="0">
              <a:latin typeface="Arial"/>
              <a:ea typeface="Arial"/>
              <a:cs typeface="Arial"/>
              <a:sym typeface="Arial"/>
            </a:endParaRPr>
          </a:p>
        </p:txBody>
      </p:sp>
      <p:sp>
        <p:nvSpPr>
          <p:cNvPr id="166" name="Google Shape;166;g7525496a40_5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525496a40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7525496a40_3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latin typeface="Arial"/>
                <a:ea typeface="Arial"/>
                <a:cs typeface="Arial"/>
                <a:sym typeface="Arial"/>
              </a:rPr>
              <a:t>다음은 데이터 분석 계획입니다.</a:t>
            </a:r>
            <a:endParaRPr>
              <a:latin typeface="Arial"/>
              <a:ea typeface="Arial"/>
              <a:cs typeface="Arial"/>
              <a:sym typeface="Arial"/>
            </a:endParaRPr>
          </a:p>
          <a:p>
            <a:pPr marL="0" lvl="0" indent="0" algn="l" rtl="0">
              <a:spcBef>
                <a:spcPts val="0"/>
              </a:spcBef>
              <a:spcAft>
                <a:spcPts val="0"/>
              </a:spcAft>
              <a:buNone/>
            </a:pPr>
            <a:r>
              <a:rPr lang="ko-KR">
                <a:latin typeface="Arial"/>
                <a:ea typeface="Arial"/>
                <a:cs typeface="Arial"/>
                <a:sym typeface="Arial"/>
              </a:rPr>
              <a:t>자사의 데이터에는 3가지가 있습니다. </a:t>
            </a:r>
            <a:endParaRPr>
              <a:latin typeface="Arial"/>
              <a:ea typeface="Arial"/>
              <a:cs typeface="Arial"/>
              <a:sym typeface="Arial"/>
            </a:endParaRPr>
          </a:p>
          <a:p>
            <a:pPr marL="0" lvl="0" indent="0" algn="l" rtl="0">
              <a:spcBef>
                <a:spcPts val="0"/>
              </a:spcBef>
              <a:spcAft>
                <a:spcPts val="0"/>
              </a:spcAft>
              <a:buNone/>
            </a:pPr>
            <a:r>
              <a:rPr lang="ko-KR">
                <a:latin typeface="Arial"/>
                <a:ea typeface="Arial"/>
                <a:cs typeface="Arial"/>
                <a:sym typeface="Arial"/>
              </a:rPr>
              <a:t>고객의 정보를 알수있는 고객데이터와 주문로그를 볼수있는 주문데이터 그리고  상품에 대한 설명이 있는 상품 데이터가 있습니다. </a:t>
            </a:r>
            <a:endParaRPr>
              <a:latin typeface="Arial"/>
              <a:ea typeface="Arial"/>
              <a:cs typeface="Arial"/>
              <a:sym typeface="Arial"/>
            </a:endParaRPr>
          </a:p>
          <a:p>
            <a:pPr marL="0" lvl="0" indent="0" algn="l" rtl="0">
              <a:spcBef>
                <a:spcPts val="0"/>
              </a:spcBef>
              <a:spcAft>
                <a:spcPts val="0"/>
              </a:spcAft>
              <a:buNone/>
            </a:pPr>
            <a:r>
              <a:rPr lang="ko-KR">
                <a:latin typeface="Arial"/>
                <a:ea typeface="Arial"/>
                <a:cs typeface="Arial"/>
                <a:sym typeface="Arial"/>
              </a:rPr>
              <a:t>이 데이터를 이용하여 고객특성을 파악할수있는 구매여부와 구매력의 주요변수 분포와 상관분석을 실시하는것으로 계획했고, </a:t>
            </a:r>
            <a:endParaRPr>
              <a:latin typeface="Arial"/>
              <a:ea typeface="Arial"/>
              <a:cs typeface="Arial"/>
              <a:sym typeface="Arial"/>
            </a:endParaRPr>
          </a:p>
          <a:p>
            <a:pPr marL="0" lvl="0" indent="0" algn="l" rtl="0">
              <a:spcBef>
                <a:spcPts val="0"/>
              </a:spcBef>
              <a:spcAft>
                <a:spcPts val="0"/>
              </a:spcAft>
              <a:buNone/>
            </a:pPr>
            <a:r>
              <a:rPr lang="ko-KR">
                <a:latin typeface="Arial"/>
                <a:ea typeface="Arial"/>
                <a:cs typeface="Arial"/>
                <a:sym typeface="Arial"/>
              </a:rPr>
              <a:t>영향 인자와 주요변수를 도출하기 위해 예측모델과 분류모델을 이용하여 분석을 실시했습니다.</a:t>
            </a:r>
            <a:endParaRPr/>
          </a:p>
        </p:txBody>
      </p:sp>
      <p:sp>
        <p:nvSpPr>
          <p:cNvPr id="181" name="Google Shape;181;g7525496a40_3_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smtClean="0"/>
              <a:t>다음은 재고 관리에 대한 분석 결과 입니다</a:t>
            </a:r>
            <a:r>
              <a:rPr lang="en-US" altLang="ko-KR" dirty="0" smtClean="0"/>
              <a:t>.</a:t>
            </a:r>
            <a:endParaRPr lang="ko-KR" altLang="en-US" dirty="0" smtClean="0"/>
          </a:p>
          <a:p>
            <a:pPr marL="0" lvl="0" indent="0" algn="l" rtl="0">
              <a:spcBef>
                <a:spcPts val="0"/>
              </a:spcBef>
              <a:spcAft>
                <a:spcPts val="0"/>
              </a:spcAft>
              <a:buNone/>
            </a:pPr>
            <a:r>
              <a:rPr lang="ko-KR" altLang="en-US" dirty="0" smtClean="0"/>
              <a:t>주문 데이터를 확인한 결과 포장용기 카테고리 마다 월별 판매량의 차이를 보여주고 있었습니다</a:t>
            </a:r>
            <a:r>
              <a:rPr lang="en-US" altLang="ko-KR" dirty="0" smtClean="0"/>
              <a:t>.</a:t>
            </a:r>
            <a:endParaRPr lang="ko-KR" altLang="en-US" dirty="0" smtClean="0"/>
          </a:p>
          <a:p>
            <a:pPr marL="0" lvl="0" indent="0" algn="l" rtl="0">
              <a:spcBef>
                <a:spcPts val="0"/>
              </a:spcBef>
              <a:spcAft>
                <a:spcPts val="0"/>
              </a:spcAft>
              <a:buNone/>
            </a:pPr>
            <a:r>
              <a:rPr lang="ko-KR" altLang="en-US" dirty="0" smtClean="0"/>
              <a:t>포장용기 카테고리에는 </a:t>
            </a:r>
            <a:r>
              <a:rPr lang="ko-KR" altLang="en-US" dirty="0" err="1" smtClean="0"/>
              <a:t>탕용기</a:t>
            </a:r>
            <a:r>
              <a:rPr lang="en-US" altLang="ko-KR" dirty="0" smtClean="0"/>
              <a:t>, </a:t>
            </a:r>
            <a:r>
              <a:rPr lang="ko-KR" altLang="en-US" dirty="0" smtClean="0"/>
              <a:t>다용도 컵</a:t>
            </a:r>
            <a:r>
              <a:rPr lang="en-US" altLang="ko-KR" dirty="0" smtClean="0"/>
              <a:t>, </a:t>
            </a:r>
            <a:r>
              <a:rPr lang="ko-KR" altLang="en-US" dirty="0" err="1" smtClean="0"/>
              <a:t>면용기</a:t>
            </a:r>
            <a:r>
              <a:rPr lang="en-US" altLang="ko-KR" dirty="0" smtClean="0"/>
              <a:t>, </a:t>
            </a:r>
            <a:r>
              <a:rPr lang="ko-KR" altLang="en-US" dirty="0" smtClean="0"/>
              <a:t>도시락용기 등이 있습니다</a:t>
            </a:r>
            <a:r>
              <a:rPr lang="en-US" altLang="ko-KR" dirty="0" smtClean="0"/>
              <a:t>.</a:t>
            </a:r>
            <a:endParaRPr lang="ko-KR" altLang="en-US" dirty="0" smtClean="0"/>
          </a:p>
          <a:p>
            <a:pPr marL="0" lvl="0" indent="0" algn="l" rtl="0">
              <a:spcBef>
                <a:spcPts val="0"/>
              </a:spcBef>
              <a:spcAft>
                <a:spcPts val="0"/>
              </a:spcAft>
              <a:buNone/>
            </a:pPr>
            <a:r>
              <a:rPr lang="ko-KR" altLang="en-US" dirty="0" smtClean="0"/>
              <a:t>이에 포장용기 </a:t>
            </a:r>
            <a:r>
              <a:rPr lang="ko-KR" altLang="en-US" dirty="0" err="1" smtClean="0"/>
              <a:t>카테고리별로</a:t>
            </a:r>
            <a:r>
              <a:rPr lang="ko-KR" altLang="en-US" dirty="0" smtClean="0"/>
              <a:t> </a:t>
            </a:r>
            <a:r>
              <a:rPr lang="ko-KR" altLang="en-US" dirty="0" err="1" smtClean="0"/>
              <a:t>시계열</a:t>
            </a:r>
            <a:r>
              <a:rPr lang="ko-KR" altLang="en-US" dirty="0" smtClean="0"/>
              <a:t> 분석을 진행했습니다</a:t>
            </a:r>
            <a:r>
              <a:rPr lang="en-US" altLang="ko-KR" dirty="0" smtClean="0"/>
              <a:t>.</a:t>
            </a:r>
            <a:endParaRPr lang="ko-KR" altLang="en-US" dirty="0" smtClean="0"/>
          </a:p>
          <a:p>
            <a:pPr marL="0" lvl="0" indent="0" algn="l" rtl="0">
              <a:spcBef>
                <a:spcPts val="0"/>
              </a:spcBef>
              <a:spcAft>
                <a:spcPts val="0"/>
              </a:spcAft>
              <a:buNone/>
            </a:pPr>
            <a:r>
              <a:rPr lang="en-US" altLang="ko-KR" dirty="0" smtClean="0"/>
              <a:t>ARIMA</a:t>
            </a:r>
            <a:r>
              <a:rPr lang="ko-KR" altLang="en-US" dirty="0" smtClean="0"/>
              <a:t>모델의 결과를 보면 </a:t>
            </a:r>
            <a:r>
              <a:rPr lang="en-US" altLang="ko-KR" dirty="0" smtClean="0"/>
              <a:t>p</a:t>
            </a:r>
            <a:r>
              <a:rPr lang="ko-KR" altLang="en-US" dirty="0" smtClean="0"/>
              <a:t>값이 </a:t>
            </a:r>
            <a:r>
              <a:rPr lang="en-US" altLang="ko-KR" dirty="0" smtClean="0"/>
              <a:t>0 ~ 0.002 </a:t>
            </a:r>
            <a:r>
              <a:rPr lang="ko-KR" altLang="en-US" dirty="0" smtClean="0"/>
              <a:t>수준으로 신뢰할 수 있다고 판단했고</a:t>
            </a:r>
          </a:p>
          <a:p>
            <a:pPr marL="0" lvl="0" indent="0" algn="l" rtl="0">
              <a:spcBef>
                <a:spcPts val="0"/>
              </a:spcBef>
              <a:spcAft>
                <a:spcPts val="0"/>
              </a:spcAft>
              <a:buNone/>
            </a:pPr>
            <a:r>
              <a:rPr lang="ko-KR" altLang="en-US" dirty="0" smtClean="0"/>
              <a:t>아래의 그래프를 보면 비교적 추세를 따라가는 것을 확인할 수 있었습니다</a:t>
            </a:r>
            <a:r>
              <a:rPr lang="en-US" altLang="ko-KR" dirty="0" smtClean="0"/>
              <a:t>.</a:t>
            </a:r>
            <a:endParaRPr lang="ko-KR" altLang="en-US" dirty="0" smtClean="0"/>
          </a:p>
          <a:p>
            <a:pPr marL="0" lvl="0" indent="0" algn="l" rtl="0">
              <a:spcBef>
                <a:spcPts val="0"/>
              </a:spcBef>
              <a:spcAft>
                <a:spcPts val="0"/>
              </a:spcAft>
              <a:buNone/>
            </a:pPr>
            <a:r>
              <a:rPr lang="ko-KR" altLang="en-US" dirty="0" smtClean="0"/>
              <a:t>이를 바탕으로 적정 재고관리를 할 수 있을 것으로 판단했습니다</a:t>
            </a:r>
            <a:r>
              <a:rPr lang="en-US" altLang="ko-KR" dirty="0" smtClean="0"/>
              <a:t>.</a:t>
            </a:r>
            <a:endParaRPr lang="ko-KR" altLang="en-US" dirty="0"/>
          </a:p>
        </p:txBody>
      </p:sp>
      <p:sp>
        <p:nvSpPr>
          <p:cNvPr id="189" name="Google Shape;18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45c7ad164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845c7ad164_4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ko-KR" altLang="en-US" dirty="0" smtClean="0"/>
              <a:t>다음으로 고객 데이터를 기반으로 고객의 구매여부를 분석하였습니다</a:t>
            </a:r>
            <a:r>
              <a:rPr lang="en-US" altLang="ko-KR" dirty="0" smtClean="0"/>
              <a:t>.</a:t>
            </a:r>
            <a:endParaRPr lang="ko-KR" altLang="en-US" dirty="0" smtClean="0"/>
          </a:p>
          <a:p>
            <a:pPr marL="0" lvl="0" indent="0" algn="l" rtl="0">
              <a:spcBef>
                <a:spcPts val="0"/>
              </a:spcBef>
              <a:spcAft>
                <a:spcPts val="0"/>
              </a:spcAft>
              <a:buNone/>
            </a:pPr>
            <a:r>
              <a:rPr lang="ko-KR" altLang="en-US" dirty="0" smtClean="0"/>
              <a:t>우선 구매여부를 예측하는 </a:t>
            </a:r>
            <a:r>
              <a:rPr lang="ko-KR" altLang="en-US" dirty="0" err="1" smtClean="0"/>
              <a:t>모델중</a:t>
            </a:r>
            <a:r>
              <a:rPr lang="ko-KR" altLang="en-US" dirty="0" smtClean="0"/>
              <a:t>  </a:t>
            </a:r>
            <a:r>
              <a:rPr lang="ko-KR" altLang="en-US" dirty="0" err="1" smtClean="0"/>
              <a:t>그래디언트</a:t>
            </a:r>
            <a:r>
              <a:rPr lang="ko-KR" altLang="en-US" dirty="0" smtClean="0"/>
              <a:t> </a:t>
            </a:r>
            <a:r>
              <a:rPr lang="ko-KR" altLang="en-US" dirty="0" err="1" smtClean="0"/>
              <a:t>부스팅</a:t>
            </a:r>
            <a:r>
              <a:rPr lang="ko-KR" altLang="en-US" dirty="0" smtClean="0"/>
              <a:t> 모델이 </a:t>
            </a:r>
            <a:r>
              <a:rPr lang="en-US" altLang="ko-KR" dirty="0" smtClean="0"/>
              <a:t>84%</a:t>
            </a:r>
            <a:r>
              <a:rPr lang="ko-KR" altLang="en-US" dirty="0" smtClean="0"/>
              <a:t>로 가장 높은 정확도를 </a:t>
            </a:r>
            <a:r>
              <a:rPr lang="ko-KR" altLang="en-US" dirty="0" err="1" smtClean="0"/>
              <a:t>보였기때문에</a:t>
            </a:r>
            <a:r>
              <a:rPr lang="ko-KR" altLang="en-US" dirty="0" smtClean="0"/>
              <a:t> 최종 모델로 선정하였습니다</a:t>
            </a:r>
            <a:r>
              <a:rPr lang="en-US" altLang="ko-KR" dirty="0" smtClean="0"/>
              <a:t>.</a:t>
            </a:r>
            <a:endParaRPr lang="ko-KR" altLang="en-US" dirty="0" smtClean="0"/>
          </a:p>
          <a:p>
            <a:pPr marL="0" lvl="0" indent="0" algn="l" rtl="0">
              <a:spcBef>
                <a:spcPts val="0"/>
              </a:spcBef>
              <a:spcAft>
                <a:spcPts val="0"/>
              </a:spcAft>
              <a:buNone/>
            </a:pPr>
            <a:r>
              <a:rPr lang="ko-KR" altLang="en-US" dirty="0" smtClean="0"/>
              <a:t>구매여부 모델의 중요 변수로 오른쪽 상단의 그래프와 같이 </a:t>
            </a:r>
            <a:r>
              <a:rPr lang="en-US" altLang="ko-KR" dirty="0" smtClean="0"/>
              <a:t>age-group40~45 </a:t>
            </a:r>
            <a:r>
              <a:rPr lang="ko-KR" altLang="en-US" dirty="0" smtClean="0"/>
              <a:t>회원구분 유입경로 순으로 나왔고 </a:t>
            </a:r>
            <a:r>
              <a:rPr lang="ko-KR" altLang="en-US" dirty="0" err="1" smtClean="0"/>
              <a:t>그중</a:t>
            </a:r>
            <a:r>
              <a:rPr lang="ko-KR" altLang="en-US" dirty="0" smtClean="0"/>
              <a:t> 회원 구분과 유입경로에 따른 구매율을 각각 분석 해보았습니다</a:t>
            </a:r>
            <a:r>
              <a:rPr lang="en-US" altLang="ko-KR" dirty="0" smtClean="0"/>
              <a:t>.</a:t>
            </a:r>
            <a:endParaRPr lang="ko-KR" altLang="en-US" dirty="0" smtClean="0"/>
          </a:p>
          <a:p>
            <a:pPr marL="0" lvl="0" indent="0" algn="l" rtl="0">
              <a:spcBef>
                <a:spcPts val="0"/>
              </a:spcBef>
              <a:spcAft>
                <a:spcPts val="0"/>
              </a:spcAft>
              <a:buNone/>
            </a:pPr>
            <a:r>
              <a:rPr lang="ko-KR" altLang="en-US" dirty="0" smtClean="0"/>
              <a:t>회원구분에서는 마케팅정보수신 거부를 한 고객의 구매율이 현저히 낮았고</a:t>
            </a:r>
            <a:r>
              <a:rPr lang="en-US" altLang="ko-KR" dirty="0" smtClean="0"/>
              <a:t>,</a:t>
            </a:r>
            <a:endParaRPr lang="ko-KR" altLang="en-US" dirty="0" smtClean="0"/>
          </a:p>
          <a:p>
            <a:pPr marL="0" lvl="0" indent="0" algn="l" rtl="0">
              <a:spcBef>
                <a:spcPts val="0"/>
              </a:spcBef>
              <a:spcAft>
                <a:spcPts val="0"/>
              </a:spcAft>
              <a:buNone/>
            </a:pPr>
            <a:r>
              <a:rPr lang="ko-KR" altLang="en-US" dirty="0" smtClean="0"/>
              <a:t>유입경로에서는 </a:t>
            </a:r>
            <a:r>
              <a:rPr lang="ko-KR" altLang="en-US" dirty="0" err="1" smtClean="0"/>
              <a:t>유튜브</a:t>
            </a:r>
            <a:r>
              <a:rPr lang="en-US" altLang="ko-KR" dirty="0" smtClean="0"/>
              <a:t>, </a:t>
            </a:r>
            <a:r>
              <a:rPr lang="ko-KR" altLang="en-US" dirty="0" err="1" smtClean="0"/>
              <a:t>이메일</a:t>
            </a:r>
            <a:r>
              <a:rPr lang="ko-KR" altLang="en-US" dirty="0" smtClean="0"/>
              <a:t> 기사</a:t>
            </a:r>
            <a:r>
              <a:rPr lang="en-US" altLang="ko-KR" dirty="0" smtClean="0"/>
              <a:t>, </a:t>
            </a:r>
            <a:r>
              <a:rPr lang="ko-KR" altLang="en-US" dirty="0" err="1" smtClean="0"/>
              <a:t>카카오톡</a:t>
            </a:r>
            <a:r>
              <a:rPr lang="ko-KR" altLang="en-US" dirty="0" smtClean="0"/>
              <a:t> 등으로 유입한 고객의 구매율이 높았습니다</a:t>
            </a:r>
            <a:r>
              <a:rPr lang="en-US" altLang="ko-KR" dirty="0" smtClean="0"/>
              <a:t>.</a:t>
            </a:r>
            <a:endParaRPr lang="ko-KR" altLang="en-US" dirty="0" smtClean="0"/>
          </a:p>
          <a:p>
            <a:pPr marL="0" lvl="0" indent="0" algn="l" rtl="0">
              <a:spcBef>
                <a:spcPts val="0"/>
              </a:spcBef>
              <a:spcAft>
                <a:spcPts val="0"/>
              </a:spcAft>
              <a:buNone/>
            </a:pPr>
            <a:r>
              <a:rPr lang="ko-KR" altLang="en-US" dirty="0" smtClean="0"/>
              <a:t>따라서 저희는 중요도에 따른 회원관리 및 광고 매체 선정 전략이 필요하다고 판단 하였습니다</a:t>
            </a:r>
            <a:r>
              <a:rPr lang="en-US" altLang="ko-KR" dirty="0" smtClean="0"/>
              <a:t>.</a:t>
            </a:r>
            <a:endParaRPr lang="ko-KR" altLang="en-US" dirty="0"/>
          </a:p>
        </p:txBody>
      </p:sp>
      <p:sp>
        <p:nvSpPr>
          <p:cNvPr id="207" name="Google Shape;207;g845c7ad164_4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ko-K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57200" y="1200153"/>
            <a:ext cx="8229600" cy="33945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50" y="1371631"/>
            <a:ext cx="43887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72750" y="-609569"/>
            <a:ext cx="43887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685800" y="1597822"/>
            <a:ext cx="7772400" cy="11025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9" name="Google Shape;29;p4"/>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22313" y="3305178"/>
            <a:ext cx="7772400" cy="10215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Malgun Gothic"/>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5" name="Google Shape;35;p5"/>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457200" y="1200153"/>
            <a:ext cx="4038600" cy="33945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body" idx="2"/>
          </p:nvPr>
        </p:nvSpPr>
        <p:spPr>
          <a:xfrm>
            <a:off x="4648200" y="1200153"/>
            <a:ext cx="4038600" cy="33945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6"/>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Malgun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7"/>
          <p:cNvSpPr txBox="1">
            <a:spLocks noGrp="1"/>
          </p:cNvSpPr>
          <p:nvPr>
            <p:ph type="body" idx="3"/>
          </p:nvPr>
        </p:nvSpPr>
        <p:spPr>
          <a:xfrm>
            <a:off x="4645027"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4645027"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7"/>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2" y="204788"/>
            <a:ext cx="3008400" cy="8715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04791"/>
            <a:ext cx="5111700" cy="43899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2" y="1076327"/>
            <a:ext cx="3008400" cy="35184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Malgun Gothic"/>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Malgun Gothic"/>
                <a:ea typeface="Malgun Gothic"/>
                <a:cs typeface="Malgun Gothic"/>
                <a:sym typeface="Malgun Gothic"/>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Malgun Gothic"/>
                <a:ea typeface="Malgun Gothic"/>
                <a:cs typeface="Malgun Gothic"/>
                <a:sym typeface="Malgun Gothic"/>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Malgun Gothic"/>
                <a:ea typeface="Malgun Gothic"/>
                <a:cs typeface="Malgun Gothic"/>
                <a:sym typeface="Malgun Gothic"/>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Malgun Gothic"/>
                <a:ea typeface="Malgun Gothic"/>
                <a:cs typeface="Malgun Gothic"/>
                <a:sym typeface="Malgun Gothic"/>
              </a:defRPr>
            </a:lvl9pPr>
          </a:lstStyle>
          <a:p>
            <a:endParaRPr/>
          </a:p>
        </p:txBody>
      </p:sp>
      <p:sp>
        <p:nvSpPr>
          <p:cNvPr id="68" name="Google Shape;68;p10"/>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750" y="-1217397"/>
            <a:ext cx="33945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3"/>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
          <p:cNvSpPr txBox="1">
            <a:spLocks noGrp="1"/>
          </p:cNvSpPr>
          <p:nvPr>
            <p:ph type="dt" idx="10"/>
          </p:nvPr>
        </p:nvSpPr>
        <p:spPr>
          <a:xfrm>
            <a:off x="457200" y="4767265"/>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
          <p:cNvSpPr txBox="1">
            <a:spLocks noGrp="1"/>
          </p:cNvSpPr>
          <p:nvPr>
            <p:ph type="ftr" idx="11"/>
          </p:nvPr>
        </p:nvSpPr>
        <p:spPr>
          <a:xfrm>
            <a:off x="3124200" y="4767265"/>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
          <p:cNvSpPr txBox="1">
            <a:spLocks noGrp="1"/>
          </p:cNvSpPr>
          <p:nvPr>
            <p:ph type="sldNum" idx="12"/>
          </p:nvPr>
        </p:nvSpPr>
        <p:spPr>
          <a:xfrm>
            <a:off x="6553200" y="4767265"/>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Malgun Gothic"/>
                <a:ea typeface="Malgun Gothic"/>
                <a:cs typeface="Malgun Gothic"/>
                <a:sym typeface="Malgun Gothic"/>
              </a:defRPr>
            </a:lvl1pPr>
            <a:lvl2pPr marL="0" marR="0" lvl="1" indent="0" algn="r" rtl="0">
              <a:spcBef>
                <a:spcPts val="0"/>
              </a:spcBef>
              <a:buNone/>
              <a:defRPr sz="1200" b="0" i="0" u="none" strike="noStrike" cap="none">
                <a:solidFill>
                  <a:srgbClr val="888888"/>
                </a:solidFill>
                <a:latin typeface="Malgun Gothic"/>
                <a:ea typeface="Malgun Gothic"/>
                <a:cs typeface="Malgun Gothic"/>
                <a:sym typeface="Malgun Gothic"/>
              </a:defRPr>
            </a:lvl2pPr>
            <a:lvl3pPr marL="0" marR="0" lvl="2" indent="0" algn="r" rtl="0">
              <a:spcBef>
                <a:spcPts val="0"/>
              </a:spcBef>
              <a:buNone/>
              <a:defRPr sz="1200" b="0" i="0" u="none" strike="noStrike" cap="none">
                <a:solidFill>
                  <a:srgbClr val="888888"/>
                </a:solidFill>
                <a:latin typeface="Malgun Gothic"/>
                <a:ea typeface="Malgun Gothic"/>
                <a:cs typeface="Malgun Gothic"/>
                <a:sym typeface="Malgun Gothic"/>
              </a:defRPr>
            </a:lvl3pPr>
            <a:lvl4pPr marL="0" marR="0" lvl="3" indent="0" algn="r" rtl="0">
              <a:spcBef>
                <a:spcPts val="0"/>
              </a:spcBef>
              <a:buNone/>
              <a:defRPr sz="1200" b="0" i="0" u="none" strike="noStrike" cap="none">
                <a:solidFill>
                  <a:srgbClr val="888888"/>
                </a:solidFill>
                <a:latin typeface="Malgun Gothic"/>
                <a:ea typeface="Malgun Gothic"/>
                <a:cs typeface="Malgun Gothic"/>
                <a:sym typeface="Malgun Gothic"/>
              </a:defRPr>
            </a:lvl4pPr>
            <a:lvl5pPr marL="0" marR="0" lvl="4" indent="0" algn="r" rtl="0">
              <a:spcBef>
                <a:spcPts val="0"/>
              </a:spcBef>
              <a:buNone/>
              <a:defRPr sz="1200" b="0" i="0" u="none" strike="noStrike" cap="none">
                <a:solidFill>
                  <a:srgbClr val="888888"/>
                </a:solidFill>
                <a:latin typeface="Malgun Gothic"/>
                <a:ea typeface="Malgun Gothic"/>
                <a:cs typeface="Malgun Gothic"/>
                <a:sym typeface="Malgun Gothic"/>
              </a:defRPr>
            </a:lvl5pPr>
            <a:lvl6pPr marL="0" marR="0" lvl="5" indent="0" algn="r" rtl="0">
              <a:spcBef>
                <a:spcPts val="0"/>
              </a:spcBef>
              <a:buNone/>
              <a:defRPr sz="1200" b="0" i="0" u="none" strike="noStrike" cap="none">
                <a:solidFill>
                  <a:srgbClr val="888888"/>
                </a:solidFill>
                <a:latin typeface="Malgun Gothic"/>
                <a:ea typeface="Malgun Gothic"/>
                <a:cs typeface="Malgun Gothic"/>
                <a:sym typeface="Malgun Gothic"/>
              </a:defRPr>
            </a:lvl6pPr>
            <a:lvl7pPr marL="0" marR="0" lvl="6" indent="0" algn="r" rtl="0">
              <a:spcBef>
                <a:spcPts val="0"/>
              </a:spcBef>
              <a:buNone/>
              <a:defRPr sz="1200" b="0" i="0" u="none" strike="noStrike" cap="none">
                <a:solidFill>
                  <a:srgbClr val="888888"/>
                </a:solidFill>
                <a:latin typeface="Malgun Gothic"/>
                <a:ea typeface="Malgun Gothic"/>
                <a:cs typeface="Malgun Gothic"/>
                <a:sym typeface="Malgun Gothic"/>
              </a:defRPr>
            </a:lvl7pPr>
            <a:lvl8pPr marL="0" marR="0" lvl="7" indent="0" algn="r" rtl="0">
              <a:spcBef>
                <a:spcPts val="0"/>
              </a:spcBef>
              <a:buNone/>
              <a:defRPr sz="1200" b="0" i="0" u="none" strike="noStrike" cap="none">
                <a:solidFill>
                  <a:srgbClr val="888888"/>
                </a:solidFill>
                <a:latin typeface="Malgun Gothic"/>
                <a:ea typeface="Malgun Gothic"/>
                <a:cs typeface="Malgun Gothic"/>
                <a:sym typeface="Malgun Gothic"/>
              </a:defRPr>
            </a:lvl8pPr>
            <a:lvl9pPr marL="0" marR="0" lvl="8" indent="0" algn="r" rtl="0">
              <a:spcBef>
                <a:spcPts val="0"/>
              </a:spcBef>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0" y="0"/>
            <a:ext cx="9144000" cy="5143500"/>
          </a:xfrm>
          <a:prstGeom prst="rect">
            <a:avLst/>
          </a:prstGeom>
          <a:solidFill>
            <a:srgbClr val="0550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b="0" i="0" u="none" strike="noStrike" cap="none">
                <a:solidFill>
                  <a:schemeClr val="lt1"/>
                </a:solidFill>
                <a:latin typeface="Malgun Gothic"/>
                <a:ea typeface="Malgun Gothic"/>
                <a:cs typeface="Malgun Gothic"/>
                <a:sym typeface="Malgun Gothic"/>
              </a:rPr>
              <a:t>ㅇ라ㅓㅇ라ㅣㅓ마ㅣ</a:t>
            </a:r>
            <a:endParaRPr sz="1800" b="0" i="0" u="none" strike="noStrike" cap="none">
              <a:solidFill>
                <a:schemeClr val="lt1"/>
              </a:solidFill>
              <a:latin typeface="Malgun Gothic"/>
              <a:ea typeface="Malgun Gothic"/>
              <a:cs typeface="Malgun Gothic"/>
              <a:sym typeface="Malgun Gothic"/>
            </a:endParaRPr>
          </a:p>
        </p:txBody>
      </p:sp>
      <p:sp>
        <p:nvSpPr>
          <p:cNvPr id="90" name="Google Shape;90;p13"/>
          <p:cNvSpPr/>
          <p:nvPr/>
        </p:nvSpPr>
        <p:spPr>
          <a:xfrm>
            <a:off x="0" y="1347469"/>
            <a:ext cx="9144000" cy="2448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ko-KR" sz="2400" b="1">
                <a:solidFill>
                  <a:schemeClr val="dk1"/>
                </a:solidFill>
                <a:latin typeface="Malgun Gothic"/>
                <a:ea typeface="Malgun Gothic"/>
                <a:cs typeface="Malgun Gothic"/>
                <a:sym typeface="Malgun Gothic"/>
              </a:rPr>
              <a:t>품목별</a:t>
            </a:r>
            <a:r>
              <a:rPr lang="ko-KR" sz="2400" b="1" i="0" u="none" strike="noStrike" cap="none">
                <a:solidFill>
                  <a:schemeClr val="dk1"/>
                </a:solidFill>
                <a:latin typeface="Malgun Gothic"/>
                <a:ea typeface="Malgun Gothic"/>
                <a:cs typeface="Malgun Gothic"/>
                <a:sym typeface="Malgun Gothic"/>
              </a:rPr>
              <a:t> 판매량 </a:t>
            </a:r>
            <a:r>
              <a:rPr lang="ko-KR" sz="2400" b="1">
                <a:solidFill>
                  <a:schemeClr val="dk1"/>
                </a:solidFill>
                <a:latin typeface="Malgun Gothic"/>
                <a:ea typeface="Malgun Gothic"/>
                <a:cs typeface="Malgun Gothic"/>
                <a:sym typeface="Malgun Gothic"/>
              </a:rPr>
              <a:t>예측</a:t>
            </a:r>
            <a:r>
              <a:rPr lang="ko-KR" sz="2400" b="1" i="0" u="none" strike="noStrike" cap="none">
                <a:solidFill>
                  <a:schemeClr val="dk1"/>
                </a:solidFill>
                <a:latin typeface="Malgun Gothic"/>
                <a:ea typeface="Malgun Gothic"/>
                <a:cs typeface="Malgun Gothic"/>
                <a:sym typeface="Malgun Gothic"/>
              </a:rPr>
              <a:t>을 통</a:t>
            </a:r>
            <a:r>
              <a:rPr lang="ko-KR" sz="2400" b="1">
                <a:solidFill>
                  <a:schemeClr val="dk1"/>
                </a:solidFill>
                <a:latin typeface="Malgun Gothic"/>
                <a:ea typeface="Malgun Gothic"/>
                <a:cs typeface="Malgun Gothic"/>
                <a:sym typeface="Malgun Gothic"/>
              </a:rPr>
              <a:t>한 </a:t>
            </a:r>
            <a:r>
              <a:rPr lang="ko-KR" sz="2400" b="1">
                <a:solidFill>
                  <a:srgbClr val="FF9900"/>
                </a:solidFill>
                <a:latin typeface="Malgun Gothic"/>
                <a:ea typeface="Malgun Gothic"/>
                <a:cs typeface="Malgun Gothic"/>
                <a:sym typeface="Malgun Gothic"/>
              </a:rPr>
              <a:t>적정재고 관리</a:t>
            </a:r>
            <a:r>
              <a:rPr lang="ko-KR" sz="2400" b="1">
                <a:solidFill>
                  <a:schemeClr val="dk1"/>
                </a:solidFill>
                <a:latin typeface="Malgun Gothic"/>
                <a:ea typeface="Malgun Gothic"/>
                <a:cs typeface="Malgun Gothic"/>
                <a:sym typeface="Malgun Gothic"/>
              </a:rPr>
              <a:t>와 </a:t>
            </a:r>
            <a:endParaRPr sz="2400" b="1" i="0" u="none" strike="noStrike" cap="none">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None/>
            </a:pPr>
            <a:r>
              <a:rPr lang="ko-KR" sz="2400" b="1">
                <a:latin typeface="Malgun Gothic"/>
                <a:ea typeface="Malgun Gothic"/>
                <a:cs typeface="Malgun Gothic"/>
                <a:sym typeface="Malgun Gothic"/>
              </a:rPr>
              <a:t>고객 특성을 반영한</a:t>
            </a:r>
            <a:r>
              <a:rPr lang="ko-KR" sz="2400" b="1">
                <a:solidFill>
                  <a:srgbClr val="E36C09"/>
                </a:solidFill>
                <a:latin typeface="Malgun Gothic"/>
                <a:ea typeface="Malgun Gothic"/>
                <a:cs typeface="Malgun Gothic"/>
                <a:sym typeface="Malgun Gothic"/>
              </a:rPr>
              <a:t> </a:t>
            </a:r>
            <a:r>
              <a:rPr lang="ko-KR" sz="2400" b="1">
                <a:solidFill>
                  <a:srgbClr val="FF9900"/>
                </a:solidFill>
                <a:latin typeface="Malgun Gothic"/>
                <a:ea typeface="Malgun Gothic"/>
                <a:cs typeface="Malgun Gothic"/>
                <a:sym typeface="Malgun Gothic"/>
              </a:rPr>
              <a:t>판매전략</a:t>
            </a:r>
            <a:r>
              <a:rPr lang="ko-KR" sz="2400" b="1">
                <a:latin typeface="Malgun Gothic"/>
                <a:ea typeface="Malgun Gothic"/>
                <a:cs typeface="Malgun Gothic"/>
                <a:sym typeface="Malgun Gothic"/>
              </a:rPr>
              <a:t>으로</a:t>
            </a:r>
            <a:r>
              <a:rPr lang="ko-KR" sz="2400" b="1">
                <a:solidFill>
                  <a:schemeClr val="dk1"/>
                </a:solidFill>
                <a:latin typeface="Malgun Gothic"/>
                <a:ea typeface="Malgun Gothic"/>
                <a:cs typeface="Malgun Gothic"/>
                <a:sym typeface="Malgun Gothic"/>
              </a:rPr>
              <a:t> 매출액 향상</a:t>
            </a:r>
            <a:endParaRPr sz="2400" b="1" i="0" u="none" strike="noStrike" cap="none">
              <a:solidFill>
                <a:schemeClr val="dk1"/>
              </a:solidFill>
              <a:latin typeface="Malgun Gothic"/>
              <a:ea typeface="Malgun Gothic"/>
              <a:cs typeface="Malgun Gothic"/>
              <a:sym typeface="Malgun Gothic"/>
            </a:endParaRPr>
          </a:p>
        </p:txBody>
      </p:sp>
      <p:sp>
        <p:nvSpPr>
          <p:cNvPr id="91" name="Google Shape;91;p13"/>
          <p:cNvSpPr txBox="1"/>
          <p:nvPr/>
        </p:nvSpPr>
        <p:spPr>
          <a:xfrm>
            <a:off x="2452669" y="4047985"/>
            <a:ext cx="4238700" cy="6567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ko-KR" sz="2000" b="1" i="0" u="none" strike="noStrike" cap="none">
                <a:solidFill>
                  <a:schemeClr val="lt1"/>
                </a:solidFill>
                <a:latin typeface="Malgun Gothic"/>
                <a:ea typeface="Malgun Gothic"/>
                <a:cs typeface="Malgun Gothic"/>
                <a:sym typeface="Malgun Gothic"/>
              </a:rPr>
              <a:t>B반 4조</a:t>
            </a:r>
            <a:endParaRPr sz="2000" b="1" i="0" u="none" strike="noStrike" cap="none">
              <a:solidFill>
                <a:schemeClr val="lt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ko-KR" sz="1600" b="1" i="0" u="none" strike="noStrike" cap="none">
                <a:solidFill>
                  <a:schemeClr val="lt1"/>
                </a:solidFill>
                <a:latin typeface="Malgun Gothic"/>
                <a:ea typeface="Malgun Gothic"/>
                <a:cs typeface="Malgun Gothic"/>
                <a:sym typeface="Malgun Gothic"/>
              </a:rPr>
              <a:t>강은석 김성실 원정아 이지윤 최영용 최지선</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p:nvPr/>
        </p:nvSpPr>
        <p:spPr>
          <a:xfrm>
            <a:off x="250584" y="10006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3. 분석 결과 - 구매력 분석  </a:t>
            </a:r>
            <a:endParaRPr sz="2000">
              <a:solidFill>
                <a:srgbClr val="002060"/>
              </a:solidFill>
              <a:latin typeface="Malgun Gothic"/>
              <a:ea typeface="Malgun Gothic"/>
              <a:cs typeface="Malgun Gothic"/>
              <a:sym typeface="Malgun Gothic"/>
            </a:endParaRPr>
          </a:p>
        </p:txBody>
      </p:sp>
      <p:cxnSp>
        <p:nvCxnSpPr>
          <p:cNvPr id="239" name="Google Shape;239;p22"/>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240" name="Google Shape;240;p22"/>
          <p:cNvSpPr txBox="1"/>
          <p:nvPr/>
        </p:nvSpPr>
        <p:spPr>
          <a:xfrm>
            <a:off x="250575" y="485825"/>
            <a:ext cx="8970000" cy="5937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200" b="1" dirty="0">
                <a:solidFill>
                  <a:schemeClr val="dk1"/>
                </a:solidFill>
                <a:latin typeface="Malgun Gothic"/>
                <a:ea typeface="Malgun Gothic"/>
                <a:cs typeface="Malgun Gothic"/>
                <a:sym typeface="Malgun Gothic"/>
              </a:rPr>
              <a:t>고객에 대한 마케팅 전략의 부족, 고객 데이터를 활용하여 </a:t>
            </a:r>
            <a:r>
              <a:rPr lang="ko-KR" sz="1200" b="1" dirty="0">
                <a:solidFill>
                  <a:srgbClr val="0000FF"/>
                </a:solidFill>
                <a:latin typeface="Malgun Gothic"/>
                <a:ea typeface="Malgun Gothic"/>
                <a:cs typeface="Malgun Gothic"/>
                <a:sym typeface="Malgun Gothic"/>
              </a:rPr>
              <a:t>고객의 구매력</a:t>
            </a:r>
            <a:r>
              <a:rPr lang="ko-KR" sz="1200" b="1" dirty="0">
                <a:solidFill>
                  <a:schemeClr val="dk1"/>
                </a:solidFill>
                <a:latin typeface="Malgun Gothic"/>
                <a:ea typeface="Malgun Gothic"/>
                <a:cs typeface="Malgun Gothic"/>
                <a:sym typeface="Malgun Gothic"/>
              </a:rPr>
              <a:t> 분석</a:t>
            </a:r>
            <a:endParaRPr sz="1200" b="1" dirty="0">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r>
              <a:rPr lang="ko-KR" sz="1200" b="1" dirty="0">
                <a:solidFill>
                  <a:srgbClr val="FF9900"/>
                </a:solidFill>
                <a:latin typeface="Malgun Gothic"/>
                <a:ea typeface="Malgun Gothic"/>
                <a:cs typeface="Malgun Gothic"/>
                <a:sym typeface="Malgun Gothic"/>
              </a:rPr>
              <a:t>중식 제품 구매율</a:t>
            </a:r>
            <a:r>
              <a:rPr lang="ko-KR" sz="1200" b="1" dirty="0">
                <a:solidFill>
                  <a:schemeClr val="dk1"/>
                </a:solidFill>
                <a:latin typeface="Malgun Gothic"/>
                <a:ea typeface="Malgun Gothic"/>
                <a:cs typeface="Malgun Gothic"/>
                <a:sym typeface="Malgun Gothic"/>
              </a:rPr>
              <a:t>에 따라 구매력이 증가하고, </a:t>
            </a:r>
            <a:r>
              <a:rPr lang="ko-KR" sz="1200" b="1" dirty="0">
                <a:solidFill>
                  <a:srgbClr val="FF9900"/>
                </a:solidFill>
                <a:latin typeface="Malgun Gothic"/>
                <a:ea typeface="Malgun Gothic"/>
                <a:cs typeface="Malgun Gothic"/>
                <a:sym typeface="Malgun Gothic"/>
              </a:rPr>
              <a:t>나이 70-74 구간</a:t>
            </a:r>
            <a:r>
              <a:rPr lang="ko-KR" sz="1200" b="1" dirty="0">
                <a:solidFill>
                  <a:schemeClr val="dk1"/>
                </a:solidFill>
                <a:latin typeface="Malgun Gothic"/>
                <a:ea typeface="Malgun Gothic"/>
                <a:cs typeface="Malgun Gothic"/>
                <a:sym typeface="Malgun Gothic"/>
              </a:rPr>
              <a:t>에 높은 구매력을 보임 </a:t>
            </a:r>
            <a:r>
              <a:rPr lang="ko-KR" sz="1200" b="1" dirty="0">
                <a:solidFill>
                  <a:srgbClr val="0000FF"/>
                </a:solidFill>
                <a:latin typeface="Malgun Gothic"/>
                <a:ea typeface="Malgun Gothic"/>
                <a:cs typeface="Malgun Gothic"/>
                <a:sym typeface="Malgun Gothic"/>
              </a:rPr>
              <a:t>→</a:t>
            </a:r>
            <a:r>
              <a:rPr lang="ko-KR" sz="1200" b="1" dirty="0">
                <a:solidFill>
                  <a:schemeClr val="dk1"/>
                </a:solidFill>
                <a:latin typeface="Malgun Gothic"/>
                <a:ea typeface="Malgun Gothic"/>
                <a:cs typeface="Malgun Gothic"/>
                <a:sym typeface="Malgun Gothic"/>
              </a:rPr>
              <a:t> </a:t>
            </a:r>
            <a:r>
              <a:rPr lang="ko-KR" sz="1200" b="1" dirty="0">
                <a:solidFill>
                  <a:srgbClr val="0000FF"/>
                </a:solidFill>
                <a:latin typeface="Malgun Gothic"/>
                <a:ea typeface="Malgun Gothic"/>
                <a:cs typeface="Malgun Gothic"/>
                <a:sym typeface="Malgun Gothic"/>
              </a:rPr>
              <a:t>업종 및 나이별 마케팅 전략 필요</a:t>
            </a:r>
            <a:endParaRPr sz="1200" b="1" dirty="0">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SzPts val="1100"/>
              <a:buNone/>
            </a:pPr>
            <a:endParaRPr sz="1200" dirty="0">
              <a:solidFill>
                <a:schemeClr val="dk1"/>
              </a:solidFill>
              <a:latin typeface="Malgun Gothic"/>
              <a:ea typeface="Malgun Gothic"/>
              <a:cs typeface="Malgun Gothic"/>
              <a:sym typeface="Malgun Gothic"/>
            </a:endParaRPr>
          </a:p>
        </p:txBody>
      </p:sp>
      <p:graphicFrame>
        <p:nvGraphicFramePr>
          <p:cNvPr id="241" name="Google Shape;241;p22"/>
          <p:cNvGraphicFramePr/>
          <p:nvPr>
            <p:extLst>
              <p:ext uri="{D42A27DB-BD31-4B8C-83A1-F6EECF244321}">
                <p14:modId xmlns:p14="http://schemas.microsoft.com/office/powerpoint/2010/main" val="1248573628"/>
              </p:ext>
            </p:extLst>
          </p:nvPr>
        </p:nvGraphicFramePr>
        <p:xfrm>
          <a:off x="313688" y="1326750"/>
          <a:ext cx="3935525" cy="1535125"/>
        </p:xfrm>
        <a:graphic>
          <a:graphicData uri="http://schemas.openxmlformats.org/drawingml/2006/table">
            <a:tbl>
              <a:tblPr>
                <a:noFill/>
                <a:tableStyleId>{ACCA60E0-3687-4927-BD51-095DE0D7BDF7}</a:tableStyleId>
              </a:tblPr>
              <a:tblGrid>
                <a:gridCol w="1257700">
                  <a:extLst>
                    <a:ext uri="{9D8B030D-6E8A-4147-A177-3AD203B41FA5}">
                      <a16:colId xmlns:a16="http://schemas.microsoft.com/office/drawing/2014/main" xmlns="" val="20000"/>
                    </a:ext>
                  </a:extLst>
                </a:gridCol>
                <a:gridCol w="872625">
                  <a:extLst>
                    <a:ext uri="{9D8B030D-6E8A-4147-A177-3AD203B41FA5}">
                      <a16:colId xmlns:a16="http://schemas.microsoft.com/office/drawing/2014/main" xmlns="" val="20001"/>
                    </a:ext>
                  </a:extLst>
                </a:gridCol>
                <a:gridCol w="924800">
                  <a:extLst>
                    <a:ext uri="{9D8B030D-6E8A-4147-A177-3AD203B41FA5}">
                      <a16:colId xmlns:a16="http://schemas.microsoft.com/office/drawing/2014/main" xmlns="" val="20002"/>
                    </a:ext>
                  </a:extLst>
                </a:gridCol>
                <a:gridCol w="880400">
                  <a:extLst>
                    <a:ext uri="{9D8B030D-6E8A-4147-A177-3AD203B41FA5}">
                      <a16:colId xmlns:a16="http://schemas.microsoft.com/office/drawing/2014/main" xmlns="" val="20003"/>
                    </a:ext>
                  </a:extLst>
                </a:gridCol>
              </a:tblGrid>
              <a:tr h="298775">
                <a:tc>
                  <a:txBody>
                    <a:bodyPr/>
                    <a:lstStyle/>
                    <a:p>
                      <a:pPr marL="0" lvl="0" indent="0" algn="ctr" rtl="0">
                        <a:lnSpc>
                          <a:spcPct val="115000"/>
                        </a:lnSpc>
                        <a:spcBef>
                          <a:spcPts val="200"/>
                        </a:spcBef>
                        <a:spcAft>
                          <a:spcPts val="0"/>
                        </a:spcAft>
                        <a:buNone/>
                      </a:pPr>
                      <a:endParaRPr sz="700" b="1" dirty="0">
                        <a:latin typeface="Malgun Gothic"/>
                        <a:ea typeface="Malgun Gothic"/>
                        <a:cs typeface="Malgun Gothic"/>
                        <a:sym typeface="Malgun Gothic"/>
                      </a:endParaRPr>
                    </a:p>
                  </a:txBody>
                  <a:tcPr marL="91425" marR="91425" marT="68575" marB="68575" anchor="ctr">
                    <a:lnL w="9525" cap="flat" cmpd="sng">
                      <a:solidFill>
                        <a:schemeClr val="lt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lnSpc>
                          <a:spcPct val="115000"/>
                        </a:lnSpc>
                        <a:spcBef>
                          <a:spcPts val="200"/>
                        </a:spcBef>
                        <a:spcAft>
                          <a:spcPts val="0"/>
                        </a:spcAft>
                        <a:buNone/>
                      </a:pPr>
                      <a:endParaRPr sz="700" b="1" dirty="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lnSpc>
                          <a:spcPct val="115000"/>
                        </a:lnSpc>
                        <a:spcBef>
                          <a:spcPts val="200"/>
                        </a:spcBef>
                        <a:spcAft>
                          <a:spcPts val="0"/>
                        </a:spcAft>
                        <a:buNone/>
                      </a:pPr>
                      <a:endParaRPr sz="700" b="1" dirty="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marR="304800" lvl="0" indent="0" algn="ctr" rtl="0">
                        <a:lnSpc>
                          <a:spcPct val="115000"/>
                        </a:lnSpc>
                        <a:spcBef>
                          <a:spcPts val="200"/>
                        </a:spcBef>
                        <a:spcAft>
                          <a:spcPts val="0"/>
                        </a:spcAft>
                        <a:buNone/>
                      </a:pPr>
                      <a:r>
                        <a:rPr lang="ko-KR" sz="700" b="1" dirty="0">
                          <a:latin typeface="Malgun Gothic"/>
                          <a:ea typeface="Malgun Gothic"/>
                          <a:cs typeface="Malgun Gothic"/>
                          <a:sym typeface="Malgun Gothic"/>
                        </a:rPr>
                        <a:t>      </a:t>
                      </a:r>
                      <a:endParaRPr sz="700" b="1" dirty="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xmlns="" val="10000"/>
                  </a:ext>
                </a:extLst>
              </a:tr>
              <a:tr h="279750">
                <a:tc>
                  <a:txBody>
                    <a:bodyPr/>
                    <a:lstStyle/>
                    <a:p>
                      <a:pPr marL="0" lvl="0" indent="0" algn="ctr" rtl="0">
                        <a:lnSpc>
                          <a:spcPct val="115000"/>
                        </a:lnSpc>
                        <a:spcBef>
                          <a:spcPts val="0"/>
                        </a:spcBef>
                        <a:spcAft>
                          <a:spcPts val="0"/>
                        </a:spcAft>
                        <a:buNone/>
                      </a:pPr>
                      <a:r>
                        <a:rPr lang="ko-KR" sz="700">
                          <a:latin typeface="Malgun Gothic"/>
                          <a:ea typeface="Malgun Gothic"/>
                          <a:cs typeface="Malgun Gothic"/>
                          <a:sym typeface="Malgun Gothic"/>
                        </a:rPr>
                        <a:t>다중선형회귀</a:t>
                      </a:r>
                      <a:endParaRPr sz="700">
                        <a:latin typeface="Malgun Gothic"/>
                        <a:ea typeface="Malgun Gothic"/>
                        <a:cs typeface="Malgun Gothic"/>
                        <a:sym typeface="Malgun Gothic"/>
                      </a:endParaRPr>
                    </a:p>
                  </a:txBody>
                  <a:tcPr marL="91425" marR="91425" marT="68575" marB="68575" anchor="ctr">
                    <a:lnL w="9525" cap="flat" cmpd="sng">
                      <a:solidFill>
                        <a:srgbClr val="999999">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700">
                          <a:latin typeface="Malgun Gothic"/>
                          <a:ea typeface="Malgun Gothic"/>
                          <a:cs typeface="Malgun Gothic"/>
                          <a:sym typeface="Malgun Gothic"/>
                        </a:rPr>
                        <a:t>70%</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700">
                          <a:solidFill>
                            <a:schemeClr val="dk1"/>
                          </a:solidFill>
                          <a:highlight>
                            <a:srgbClr val="FFFFFF"/>
                          </a:highlight>
                          <a:latin typeface="Malgun Gothic"/>
                          <a:ea typeface="Malgun Gothic"/>
                          <a:cs typeface="Malgun Gothic"/>
                          <a:sym typeface="Malgun Gothic"/>
                        </a:rPr>
                        <a:t>735671</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700">
                          <a:solidFill>
                            <a:schemeClr val="dk1"/>
                          </a:solidFill>
                          <a:highlight>
                            <a:srgbClr val="FFFFFF"/>
                          </a:highlight>
                          <a:latin typeface="Malgun Gothic"/>
                          <a:ea typeface="Malgun Gothic"/>
                          <a:cs typeface="Malgun Gothic"/>
                          <a:sym typeface="Malgun Gothic"/>
                        </a:rPr>
                        <a:t>296842</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317800">
                <a:tc>
                  <a:txBody>
                    <a:bodyPr/>
                    <a:lstStyle/>
                    <a:p>
                      <a:pPr marL="0" lvl="0" indent="0" algn="ctr" rtl="0">
                        <a:lnSpc>
                          <a:spcPct val="115000"/>
                        </a:lnSpc>
                        <a:spcBef>
                          <a:spcPts val="300"/>
                        </a:spcBef>
                        <a:spcAft>
                          <a:spcPts val="0"/>
                        </a:spcAft>
                        <a:buNone/>
                      </a:pPr>
                      <a:r>
                        <a:rPr lang="ko-KR" sz="700">
                          <a:latin typeface="Malgun Gothic"/>
                          <a:ea typeface="Malgun Gothic"/>
                          <a:cs typeface="Malgun Gothic"/>
                          <a:sym typeface="Malgun Gothic"/>
                        </a:rPr>
                        <a:t>의사결정나무</a:t>
                      </a:r>
                      <a:endParaRPr sz="700">
                        <a:latin typeface="Malgun Gothic"/>
                        <a:ea typeface="Malgun Gothic"/>
                        <a:cs typeface="Malgun Gothic"/>
                        <a:sym typeface="Malgun Gothic"/>
                      </a:endParaRPr>
                    </a:p>
                  </a:txBody>
                  <a:tcPr marL="91425" marR="91425" marT="68575" marB="68575" anchor="ctr">
                    <a:lnL w="9525" cap="flat" cmpd="sng">
                      <a:solidFill>
                        <a:srgbClr val="FF0000">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700">
                          <a:latin typeface="Malgun Gothic"/>
                          <a:ea typeface="Malgun Gothic"/>
                          <a:cs typeface="Malgun Gothic"/>
                          <a:sym typeface="Malgun Gothic"/>
                        </a:rPr>
                        <a:t>78.4%</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700">
                          <a:solidFill>
                            <a:schemeClr val="dk1"/>
                          </a:solidFill>
                          <a:highlight>
                            <a:srgbClr val="FFFFFF"/>
                          </a:highlight>
                          <a:latin typeface="Malgun Gothic"/>
                          <a:ea typeface="Malgun Gothic"/>
                          <a:cs typeface="Malgun Gothic"/>
                          <a:sym typeface="Malgun Gothic"/>
                        </a:rPr>
                        <a:t>708024</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700">
                          <a:solidFill>
                            <a:schemeClr val="dk1"/>
                          </a:solidFill>
                          <a:highlight>
                            <a:srgbClr val="FFFFFF"/>
                          </a:highlight>
                          <a:latin typeface="Malgun Gothic"/>
                          <a:ea typeface="Malgun Gothic"/>
                          <a:cs typeface="Malgun Gothic"/>
                          <a:sym typeface="Malgun Gothic"/>
                        </a:rPr>
                        <a:t>269738</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FF0000">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321000">
                <a:tc>
                  <a:txBody>
                    <a:bodyPr/>
                    <a:lstStyle/>
                    <a:p>
                      <a:pPr marL="0" lvl="0" indent="0" algn="ctr" rtl="0">
                        <a:lnSpc>
                          <a:spcPct val="115000"/>
                        </a:lnSpc>
                        <a:spcBef>
                          <a:spcPts val="300"/>
                        </a:spcBef>
                        <a:spcAft>
                          <a:spcPts val="0"/>
                        </a:spcAft>
                        <a:buNone/>
                      </a:pPr>
                      <a:r>
                        <a:rPr lang="ko-KR" sz="700">
                          <a:latin typeface="Malgun Gothic"/>
                          <a:ea typeface="Malgun Gothic"/>
                          <a:cs typeface="Malgun Gothic"/>
                          <a:sym typeface="Malgun Gothic"/>
                        </a:rPr>
                        <a:t>랜덤포레스트</a:t>
                      </a:r>
                      <a:endParaRPr sz="700">
                        <a:latin typeface="Malgun Gothic"/>
                        <a:ea typeface="Malgun Gothic"/>
                        <a:cs typeface="Malgun Gothic"/>
                        <a:sym typeface="Malgun Gothic"/>
                      </a:endParaRPr>
                    </a:p>
                  </a:txBody>
                  <a:tcPr marL="91425" marR="91425" marT="68575" marB="68575" anchor="ctr">
                    <a:lnL w="9525" cap="flat" cmpd="sng">
                      <a:solidFill>
                        <a:srgbClr val="999999">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solidFill>
                            <a:schemeClr val="dk1"/>
                          </a:solidFill>
                          <a:latin typeface="Malgun Gothic"/>
                          <a:ea typeface="Malgun Gothic"/>
                          <a:cs typeface="Malgun Gothic"/>
                          <a:sym typeface="Malgun Gothic"/>
                        </a:rPr>
                        <a:t>77.5%</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ko-KR" sz="700">
                          <a:solidFill>
                            <a:schemeClr val="dk1"/>
                          </a:solidFill>
                          <a:highlight>
                            <a:schemeClr val="lt1"/>
                          </a:highlight>
                          <a:latin typeface="Malgun Gothic"/>
                          <a:ea typeface="Malgun Gothic"/>
                          <a:cs typeface="Malgun Gothic"/>
                          <a:sym typeface="Malgun Gothic"/>
                        </a:rPr>
                        <a:t>726989</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ko-KR" sz="700">
                          <a:solidFill>
                            <a:schemeClr val="dk1"/>
                          </a:solidFill>
                          <a:highlight>
                            <a:schemeClr val="lt1"/>
                          </a:highlight>
                          <a:latin typeface="Malgun Gothic"/>
                          <a:ea typeface="Malgun Gothic"/>
                          <a:cs typeface="Malgun Gothic"/>
                          <a:sym typeface="Malgun Gothic"/>
                        </a:rPr>
                        <a:t>271194</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FF0000"/>
                      </a:solidFill>
                      <a:prstDash val="solid"/>
                      <a:round/>
                      <a:headEnd type="none" w="sm" len="sm"/>
                      <a:tailEnd type="none" w="sm" len="sm"/>
                    </a:lnB>
                  </a:tcPr>
                </a:tc>
                <a:extLst>
                  <a:ext uri="{0D108BD9-81ED-4DB2-BD59-A6C34878D82A}">
                    <a16:rowId xmlns:a16="http://schemas.microsoft.com/office/drawing/2014/main" xmlns="" val="10003"/>
                  </a:ext>
                </a:extLst>
              </a:tr>
              <a:tr h="317800">
                <a:tc>
                  <a:txBody>
                    <a:bodyPr/>
                    <a:lstStyle/>
                    <a:p>
                      <a:pPr marL="0" lvl="0" indent="0" algn="ctr" rtl="0">
                        <a:lnSpc>
                          <a:spcPct val="115000"/>
                        </a:lnSpc>
                        <a:spcBef>
                          <a:spcPts val="300"/>
                        </a:spcBef>
                        <a:spcAft>
                          <a:spcPts val="0"/>
                        </a:spcAft>
                        <a:buNone/>
                      </a:pPr>
                      <a:r>
                        <a:rPr lang="ko-KR" sz="700">
                          <a:latin typeface="Malgun Gothic"/>
                          <a:ea typeface="Malgun Gothic"/>
                          <a:cs typeface="Malgun Gothic"/>
                          <a:sym typeface="Malgun Gothic"/>
                        </a:rPr>
                        <a:t>그래디언트 부스팅</a:t>
                      </a:r>
                      <a:endParaRPr sz="700">
                        <a:latin typeface="Malgun Gothic"/>
                        <a:ea typeface="Malgun Gothic"/>
                        <a:cs typeface="Malgun Gothic"/>
                        <a:sym typeface="Malgun Gothic"/>
                      </a:endParaRPr>
                    </a:p>
                  </a:txBody>
                  <a:tcPr marL="91425" marR="91425" marT="68575" marB="68575" anchor="ctr">
                    <a:lnL w="28575" cap="flat" cmpd="sng">
                      <a:solidFill>
                        <a:srgbClr val="FF0000"/>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latin typeface="Malgun Gothic"/>
                          <a:ea typeface="Malgun Gothic"/>
                          <a:cs typeface="Malgun Gothic"/>
                          <a:sym typeface="Malgun Gothic"/>
                        </a:rPr>
                        <a:t>78.7%</a:t>
                      </a:r>
                      <a:endParaRPr sz="700">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700">
                          <a:solidFill>
                            <a:schemeClr val="dk1"/>
                          </a:solidFill>
                          <a:highlight>
                            <a:srgbClr val="FFFFFF"/>
                          </a:highlight>
                        </a:rPr>
                        <a:t>703328</a:t>
                      </a:r>
                      <a:endParaRPr sz="700">
                        <a:solidFill>
                          <a:schemeClr val="dk1"/>
                        </a:solidFill>
                        <a:highlight>
                          <a:srgbClr val="FFFFFF"/>
                        </a:highlight>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ko-KR" sz="700">
                          <a:solidFill>
                            <a:schemeClr val="dk1"/>
                          </a:solidFill>
                          <a:highlight>
                            <a:srgbClr val="FFFFFF"/>
                          </a:highlight>
                        </a:rPr>
                        <a:t>279691</a:t>
                      </a:r>
                      <a:endParaRPr sz="700">
                        <a:solidFill>
                          <a:schemeClr val="dk1"/>
                        </a:solidFill>
                        <a:highlight>
                          <a:srgbClr val="FFFFFF"/>
                        </a:highlight>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28575" cap="flat" cmpd="sng">
                      <a:solidFill>
                        <a:srgbClr val="FF0000"/>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242" name="Google Shape;242;p22"/>
          <p:cNvSpPr/>
          <p:nvPr/>
        </p:nvSpPr>
        <p:spPr>
          <a:xfrm>
            <a:off x="313750" y="1094563"/>
            <a:ext cx="39354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ko-KR" sz="1300" b="1">
                <a:solidFill>
                  <a:srgbClr val="FFFFFF"/>
                </a:solidFill>
                <a:latin typeface="Malgun Gothic"/>
                <a:ea typeface="Malgun Gothic"/>
                <a:cs typeface="Malgun Gothic"/>
                <a:sym typeface="Malgun Gothic"/>
              </a:rPr>
              <a:t>[구매력 예측 모델링 결과]</a:t>
            </a:r>
            <a:endParaRPr sz="1300" b="1">
              <a:solidFill>
                <a:srgbClr val="FFFFFF"/>
              </a:solidFill>
              <a:latin typeface="Malgun Gothic"/>
              <a:ea typeface="Malgun Gothic"/>
              <a:cs typeface="Malgun Gothic"/>
              <a:sym typeface="Malgun Gothic"/>
            </a:endParaRPr>
          </a:p>
        </p:txBody>
      </p:sp>
      <p:sp>
        <p:nvSpPr>
          <p:cNvPr id="243" name="Google Shape;243;p22"/>
          <p:cNvSpPr/>
          <p:nvPr/>
        </p:nvSpPr>
        <p:spPr>
          <a:xfrm>
            <a:off x="4788725" y="1094325"/>
            <a:ext cx="38631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ko-KR" sz="1300" b="1">
                <a:solidFill>
                  <a:srgbClr val="FFFFFF"/>
                </a:solidFill>
                <a:latin typeface="Malgun Gothic"/>
                <a:ea typeface="Malgun Gothic"/>
                <a:cs typeface="Malgun Gothic"/>
                <a:sym typeface="Malgun Gothic"/>
              </a:rPr>
              <a:t>[구매력 예측 중요 변수]</a:t>
            </a:r>
            <a:endParaRPr sz="1300" b="1">
              <a:solidFill>
                <a:srgbClr val="FFFFFF"/>
              </a:solidFill>
              <a:latin typeface="Malgun Gothic"/>
              <a:ea typeface="Malgun Gothic"/>
              <a:cs typeface="Malgun Gothic"/>
              <a:sym typeface="Malgun Gothic"/>
            </a:endParaRPr>
          </a:p>
        </p:txBody>
      </p:sp>
      <p:pic>
        <p:nvPicPr>
          <p:cNvPr id="244" name="Google Shape;244;p22"/>
          <p:cNvPicPr preferRelativeResize="0"/>
          <p:nvPr/>
        </p:nvPicPr>
        <p:blipFill>
          <a:blip r:embed="rId3">
            <a:alphaModFix/>
          </a:blip>
          <a:stretch>
            <a:fillRect/>
          </a:stretch>
        </p:blipFill>
        <p:spPr>
          <a:xfrm>
            <a:off x="4788750" y="1410751"/>
            <a:ext cx="3863075" cy="1258200"/>
          </a:xfrm>
          <a:prstGeom prst="rect">
            <a:avLst/>
          </a:prstGeom>
          <a:noFill/>
          <a:ln>
            <a:noFill/>
          </a:ln>
        </p:spPr>
      </p:pic>
      <p:sp>
        <p:nvSpPr>
          <p:cNvPr id="245" name="Google Shape;245;p22"/>
          <p:cNvSpPr txBox="1"/>
          <p:nvPr/>
        </p:nvSpPr>
        <p:spPr>
          <a:xfrm>
            <a:off x="4782325" y="2519074"/>
            <a:ext cx="727200" cy="25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ko-KR" sz="700" b="1">
                <a:solidFill>
                  <a:schemeClr val="dk1"/>
                </a:solidFill>
              </a:rPr>
              <a:t>       </a:t>
            </a:r>
            <a:r>
              <a:rPr lang="ko-KR" sz="800" b="1">
                <a:solidFill>
                  <a:schemeClr val="dk1"/>
                </a:solidFill>
              </a:rPr>
              <a:t>중식</a:t>
            </a:r>
            <a:endParaRPr sz="800" b="1">
              <a:latin typeface="Malgun Gothic"/>
              <a:ea typeface="Malgun Gothic"/>
              <a:cs typeface="Malgun Gothic"/>
              <a:sym typeface="Malgun Gothic"/>
            </a:endParaRPr>
          </a:p>
        </p:txBody>
      </p:sp>
      <p:sp>
        <p:nvSpPr>
          <p:cNvPr id="246" name="Google Shape;246;p22"/>
          <p:cNvSpPr txBox="1"/>
          <p:nvPr/>
        </p:nvSpPr>
        <p:spPr>
          <a:xfrm>
            <a:off x="5512225" y="2519072"/>
            <a:ext cx="727200" cy="25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700"/>
              </a:spcBef>
              <a:spcAft>
                <a:spcPts val="0"/>
              </a:spcAft>
              <a:buNone/>
            </a:pPr>
            <a:r>
              <a:rPr lang="ko-KR" sz="700" b="1">
                <a:solidFill>
                  <a:schemeClr val="dk1"/>
                </a:solidFill>
              </a:rPr>
              <a:t>        </a:t>
            </a:r>
            <a:r>
              <a:rPr lang="ko-KR" sz="800" b="1">
                <a:solidFill>
                  <a:schemeClr val="dk1"/>
                </a:solidFill>
              </a:rPr>
              <a:t> 한식</a:t>
            </a:r>
            <a:endParaRPr sz="800" b="1">
              <a:solidFill>
                <a:schemeClr val="dk1"/>
              </a:solidFill>
            </a:endParaRPr>
          </a:p>
          <a:p>
            <a:pPr marL="0" lvl="0" indent="0" algn="ctr" rtl="0">
              <a:spcBef>
                <a:spcPts val="0"/>
              </a:spcBef>
              <a:spcAft>
                <a:spcPts val="0"/>
              </a:spcAft>
              <a:buNone/>
            </a:pPr>
            <a:endParaRPr sz="700" b="1">
              <a:latin typeface="Malgun Gothic"/>
              <a:ea typeface="Malgun Gothic"/>
              <a:cs typeface="Malgun Gothic"/>
              <a:sym typeface="Malgun Gothic"/>
            </a:endParaRPr>
          </a:p>
        </p:txBody>
      </p:sp>
      <p:sp>
        <p:nvSpPr>
          <p:cNvPr id="247" name="Google Shape;247;p22"/>
          <p:cNvSpPr txBox="1"/>
          <p:nvPr/>
        </p:nvSpPr>
        <p:spPr>
          <a:xfrm>
            <a:off x="6401600" y="2458838"/>
            <a:ext cx="727200" cy="25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700"/>
              </a:spcBef>
              <a:spcAft>
                <a:spcPts val="0"/>
              </a:spcAft>
              <a:buNone/>
            </a:pPr>
            <a:r>
              <a:rPr lang="ko-KR" sz="700" b="1">
                <a:solidFill>
                  <a:schemeClr val="dk1"/>
                </a:solidFill>
              </a:rPr>
              <a:t>AgeGroup</a:t>
            </a:r>
            <a:endParaRPr sz="700" b="1">
              <a:solidFill>
                <a:schemeClr val="dk1"/>
              </a:solidFill>
            </a:endParaRPr>
          </a:p>
          <a:p>
            <a:pPr marL="0" lvl="0" indent="0" algn="ctr" rtl="0">
              <a:lnSpc>
                <a:spcPct val="6000"/>
              </a:lnSpc>
              <a:spcBef>
                <a:spcPts val="700"/>
              </a:spcBef>
              <a:spcAft>
                <a:spcPts val="0"/>
              </a:spcAft>
              <a:buClr>
                <a:schemeClr val="dk1"/>
              </a:buClr>
              <a:buSzPts val="1100"/>
              <a:buFont typeface="Arial"/>
              <a:buNone/>
            </a:pPr>
            <a:r>
              <a:rPr lang="ko-KR" sz="700" b="1">
                <a:solidFill>
                  <a:schemeClr val="dk1"/>
                </a:solidFill>
              </a:rPr>
              <a:t>70-74</a:t>
            </a:r>
            <a:endParaRPr sz="700" b="1">
              <a:latin typeface="Malgun Gothic"/>
              <a:ea typeface="Malgun Gothic"/>
              <a:cs typeface="Malgun Gothic"/>
              <a:sym typeface="Malgun Gothic"/>
            </a:endParaRPr>
          </a:p>
        </p:txBody>
      </p:sp>
      <p:sp>
        <p:nvSpPr>
          <p:cNvPr id="248" name="Google Shape;248;p22"/>
          <p:cNvSpPr txBox="1"/>
          <p:nvPr/>
        </p:nvSpPr>
        <p:spPr>
          <a:xfrm>
            <a:off x="7205000" y="2562056"/>
            <a:ext cx="727200" cy="251100"/>
          </a:xfrm>
          <a:prstGeom prst="rect">
            <a:avLst/>
          </a:prstGeom>
          <a:noFill/>
          <a:ln>
            <a:noFill/>
          </a:ln>
        </p:spPr>
        <p:txBody>
          <a:bodyPr spcFirstLastPara="1" wrap="square" lIns="91425" tIns="91425" rIns="91425" bIns="91425" anchor="t" anchorCtr="0">
            <a:noAutofit/>
          </a:bodyPr>
          <a:lstStyle/>
          <a:p>
            <a:pPr marL="0" lvl="0" indent="0" algn="ctr" rtl="0">
              <a:lnSpc>
                <a:spcPct val="6000"/>
              </a:lnSpc>
              <a:spcBef>
                <a:spcPts val="700"/>
              </a:spcBef>
              <a:spcAft>
                <a:spcPts val="0"/>
              </a:spcAft>
              <a:buClr>
                <a:schemeClr val="dk1"/>
              </a:buClr>
              <a:buSzPts val="1100"/>
              <a:buFont typeface="Arial"/>
              <a:buNone/>
            </a:pPr>
            <a:r>
              <a:rPr lang="ko-KR" sz="700" b="1">
                <a:solidFill>
                  <a:schemeClr val="dk1"/>
                </a:solidFill>
              </a:rPr>
              <a:t>가입-</a:t>
            </a:r>
            <a:endParaRPr sz="700" b="1">
              <a:solidFill>
                <a:schemeClr val="dk1"/>
              </a:solidFill>
            </a:endParaRPr>
          </a:p>
          <a:p>
            <a:pPr marL="0" lvl="0" indent="0" algn="ctr" rtl="0">
              <a:lnSpc>
                <a:spcPct val="6000"/>
              </a:lnSpc>
              <a:spcBef>
                <a:spcPts val="700"/>
              </a:spcBef>
              <a:spcAft>
                <a:spcPts val="0"/>
              </a:spcAft>
              <a:buClr>
                <a:schemeClr val="dk1"/>
              </a:buClr>
              <a:buSzPts val="1100"/>
              <a:buFont typeface="Arial"/>
              <a:buNone/>
            </a:pPr>
            <a:r>
              <a:rPr lang="ko-KR" sz="700" b="1">
                <a:solidFill>
                  <a:schemeClr val="dk1"/>
                </a:solidFill>
              </a:rPr>
              <a:t>최종주문기간</a:t>
            </a:r>
            <a:endParaRPr sz="700" b="1">
              <a:solidFill>
                <a:schemeClr val="dk1"/>
              </a:solidFill>
            </a:endParaRPr>
          </a:p>
          <a:p>
            <a:pPr marL="0" lvl="0" indent="0" algn="ctr" rtl="0">
              <a:spcBef>
                <a:spcPts val="0"/>
              </a:spcBef>
              <a:spcAft>
                <a:spcPts val="0"/>
              </a:spcAft>
              <a:buNone/>
            </a:pPr>
            <a:endParaRPr sz="700" b="1">
              <a:latin typeface="Malgun Gothic"/>
              <a:ea typeface="Malgun Gothic"/>
              <a:cs typeface="Malgun Gothic"/>
              <a:sym typeface="Malgun Gothic"/>
            </a:endParaRPr>
          </a:p>
        </p:txBody>
      </p:sp>
      <p:sp>
        <p:nvSpPr>
          <p:cNvPr id="249" name="Google Shape;249;p22"/>
          <p:cNvSpPr txBox="1"/>
          <p:nvPr/>
        </p:nvSpPr>
        <p:spPr>
          <a:xfrm>
            <a:off x="8020875" y="2562049"/>
            <a:ext cx="727200" cy="2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     </a:t>
            </a:r>
            <a:r>
              <a:rPr lang="ko-KR" sz="800" b="1">
                <a:solidFill>
                  <a:schemeClr val="dk1"/>
                </a:solidFill>
              </a:rPr>
              <a:t>일식</a:t>
            </a:r>
            <a:endParaRPr sz="800" b="1">
              <a:latin typeface="Malgun Gothic"/>
              <a:ea typeface="Malgun Gothic"/>
              <a:cs typeface="Malgun Gothic"/>
              <a:sym typeface="Malgun Gothic"/>
            </a:endParaRPr>
          </a:p>
        </p:txBody>
      </p:sp>
      <p:sp>
        <p:nvSpPr>
          <p:cNvPr id="250" name="Google Shape;250;p22"/>
          <p:cNvSpPr/>
          <p:nvPr/>
        </p:nvSpPr>
        <p:spPr>
          <a:xfrm>
            <a:off x="313750" y="2935226"/>
            <a:ext cx="39354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ko-KR" sz="1300" b="1">
                <a:solidFill>
                  <a:srgbClr val="FFFFFF"/>
                </a:solidFill>
                <a:latin typeface="Malgun Gothic"/>
                <a:ea typeface="Malgun Gothic"/>
                <a:cs typeface="Malgun Gothic"/>
                <a:sym typeface="Malgun Gothic"/>
              </a:rPr>
              <a:t>[중식 관련 제품 구매에 따른 평균 구매 금액]</a:t>
            </a:r>
            <a:endParaRPr sz="1300" b="1">
              <a:solidFill>
                <a:srgbClr val="FFFFFF"/>
              </a:solidFill>
              <a:latin typeface="Malgun Gothic"/>
              <a:ea typeface="Malgun Gothic"/>
              <a:cs typeface="Malgun Gothic"/>
              <a:sym typeface="Malgun Gothic"/>
            </a:endParaRPr>
          </a:p>
        </p:txBody>
      </p:sp>
      <p:sp>
        <p:nvSpPr>
          <p:cNvPr id="251" name="Google Shape;251;p22"/>
          <p:cNvSpPr/>
          <p:nvPr/>
        </p:nvSpPr>
        <p:spPr>
          <a:xfrm>
            <a:off x="4843000" y="2910550"/>
            <a:ext cx="38088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ko-KR" sz="1300" b="1">
                <a:solidFill>
                  <a:srgbClr val="FFFFFF"/>
                </a:solidFill>
                <a:latin typeface="Malgun Gothic"/>
                <a:ea typeface="Malgun Gothic"/>
                <a:cs typeface="Malgun Gothic"/>
                <a:sym typeface="Malgun Gothic"/>
              </a:rPr>
              <a:t>[‘Age Group 70-74’ 구간 평균 구매 금액]</a:t>
            </a:r>
            <a:endParaRPr sz="1300" b="1">
              <a:solidFill>
                <a:srgbClr val="FFFFFF"/>
              </a:solidFill>
              <a:latin typeface="Malgun Gothic"/>
              <a:ea typeface="Malgun Gothic"/>
              <a:cs typeface="Malgun Gothic"/>
              <a:sym typeface="Malgun Gothic"/>
            </a:endParaRPr>
          </a:p>
        </p:txBody>
      </p:sp>
      <p:pic>
        <p:nvPicPr>
          <p:cNvPr id="252" name="Google Shape;252;p22"/>
          <p:cNvPicPr preferRelativeResize="0"/>
          <p:nvPr/>
        </p:nvPicPr>
        <p:blipFill>
          <a:blip r:embed="rId4">
            <a:alphaModFix/>
          </a:blip>
          <a:stretch>
            <a:fillRect/>
          </a:stretch>
        </p:blipFill>
        <p:spPr>
          <a:xfrm>
            <a:off x="313838" y="3262725"/>
            <a:ext cx="3935400" cy="1651325"/>
          </a:xfrm>
          <a:prstGeom prst="rect">
            <a:avLst/>
          </a:prstGeom>
          <a:noFill/>
          <a:ln>
            <a:noFill/>
          </a:ln>
        </p:spPr>
      </p:pic>
      <p:pic>
        <p:nvPicPr>
          <p:cNvPr id="253" name="Google Shape;253;p22"/>
          <p:cNvPicPr preferRelativeResize="0"/>
          <p:nvPr/>
        </p:nvPicPr>
        <p:blipFill>
          <a:blip r:embed="rId5">
            <a:alphaModFix/>
          </a:blip>
          <a:stretch>
            <a:fillRect/>
          </a:stretch>
        </p:blipFill>
        <p:spPr>
          <a:xfrm>
            <a:off x="4969563" y="3317688"/>
            <a:ext cx="3682275" cy="1651325"/>
          </a:xfrm>
          <a:prstGeom prst="rect">
            <a:avLst/>
          </a:prstGeom>
          <a:noFill/>
          <a:ln>
            <a:noFill/>
          </a:ln>
        </p:spPr>
      </p:pic>
      <p:sp>
        <p:nvSpPr>
          <p:cNvPr id="254" name="Google Shape;254;p22"/>
          <p:cNvSpPr txBox="1"/>
          <p:nvPr/>
        </p:nvSpPr>
        <p:spPr>
          <a:xfrm>
            <a:off x="7201846" y="4879175"/>
            <a:ext cx="12474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 Age Group 70-74 구매</a:t>
            </a:r>
            <a:endParaRPr sz="700" b="1">
              <a:latin typeface="Malgun Gothic"/>
              <a:ea typeface="Malgun Gothic"/>
              <a:cs typeface="Malgun Gothic"/>
              <a:sym typeface="Malgun Gothic"/>
            </a:endParaRPr>
          </a:p>
        </p:txBody>
      </p:sp>
      <p:sp>
        <p:nvSpPr>
          <p:cNvPr id="255" name="Google Shape;255;p22"/>
          <p:cNvSpPr txBox="1"/>
          <p:nvPr/>
        </p:nvSpPr>
        <p:spPr>
          <a:xfrm>
            <a:off x="5272100" y="4892825"/>
            <a:ext cx="12474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 Age Group 70-74 외 구매 </a:t>
            </a:r>
            <a:endParaRPr sz="700" b="1">
              <a:latin typeface="Malgun Gothic"/>
              <a:ea typeface="Malgun Gothic"/>
              <a:cs typeface="Malgun Gothic"/>
              <a:sym typeface="Malgun Gothic"/>
            </a:endParaRPr>
          </a:p>
        </p:txBody>
      </p:sp>
      <p:sp>
        <p:nvSpPr>
          <p:cNvPr id="256" name="Google Shape;256;p22"/>
          <p:cNvSpPr txBox="1"/>
          <p:nvPr/>
        </p:nvSpPr>
        <p:spPr>
          <a:xfrm>
            <a:off x="210531" y="4879175"/>
            <a:ext cx="490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0 </a:t>
            </a:r>
            <a:endParaRPr sz="700" b="1">
              <a:latin typeface="Malgun Gothic"/>
              <a:ea typeface="Malgun Gothic"/>
              <a:cs typeface="Malgun Gothic"/>
              <a:sym typeface="Malgun Gothic"/>
            </a:endParaRPr>
          </a:p>
        </p:txBody>
      </p:sp>
      <p:sp>
        <p:nvSpPr>
          <p:cNvPr id="257" name="Google Shape;257;p22"/>
          <p:cNvSpPr txBox="1"/>
          <p:nvPr/>
        </p:nvSpPr>
        <p:spPr>
          <a:xfrm>
            <a:off x="313706" y="3717375"/>
            <a:ext cx="490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구</a:t>
            </a:r>
            <a:endParaRPr sz="700" b="1">
              <a:solidFill>
                <a:schemeClr val="dk1"/>
              </a:solidFill>
            </a:endParaRPr>
          </a:p>
          <a:p>
            <a:pPr marL="0" lvl="0" indent="0" algn="l" rtl="0">
              <a:spcBef>
                <a:spcPts val="0"/>
              </a:spcBef>
              <a:spcAft>
                <a:spcPts val="0"/>
              </a:spcAft>
              <a:buNone/>
            </a:pPr>
            <a:r>
              <a:rPr lang="ko-KR" sz="700" b="1">
                <a:solidFill>
                  <a:schemeClr val="dk1"/>
                </a:solidFill>
              </a:rPr>
              <a:t>매</a:t>
            </a:r>
            <a:endParaRPr sz="700" b="1">
              <a:solidFill>
                <a:schemeClr val="dk1"/>
              </a:solidFill>
            </a:endParaRPr>
          </a:p>
          <a:p>
            <a:pPr marL="0" lvl="0" indent="0" algn="l" rtl="0">
              <a:spcBef>
                <a:spcPts val="0"/>
              </a:spcBef>
              <a:spcAft>
                <a:spcPts val="0"/>
              </a:spcAft>
              <a:buNone/>
            </a:pPr>
            <a:r>
              <a:rPr lang="ko-KR" sz="700" b="1">
                <a:solidFill>
                  <a:schemeClr val="dk1"/>
                </a:solidFill>
              </a:rPr>
              <a:t>금</a:t>
            </a:r>
            <a:endParaRPr sz="700" b="1">
              <a:solidFill>
                <a:schemeClr val="dk1"/>
              </a:solidFill>
            </a:endParaRPr>
          </a:p>
          <a:p>
            <a:pPr marL="0" lvl="0" indent="0" algn="l" rtl="0">
              <a:spcBef>
                <a:spcPts val="0"/>
              </a:spcBef>
              <a:spcAft>
                <a:spcPts val="0"/>
              </a:spcAft>
              <a:buNone/>
            </a:pPr>
            <a:r>
              <a:rPr lang="ko-KR" sz="700" b="1">
                <a:solidFill>
                  <a:schemeClr val="dk1"/>
                </a:solidFill>
              </a:rPr>
              <a:t>액</a:t>
            </a:r>
            <a:endParaRPr sz="700" b="1">
              <a:solidFill>
                <a:schemeClr val="dk1"/>
              </a:solidFill>
            </a:endParaRPr>
          </a:p>
        </p:txBody>
      </p:sp>
      <p:sp>
        <p:nvSpPr>
          <p:cNvPr id="258" name="Google Shape;258;p22"/>
          <p:cNvSpPr txBox="1"/>
          <p:nvPr/>
        </p:nvSpPr>
        <p:spPr>
          <a:xfrm>
            <a:off x="3959119" y="4865224"/>
            <a:ext cx="4902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 160</a:t>
            </a:r>
            <a:endParaRPr sz="700" b="1">
              <a:latin typeface="Malgun Gothic"/>
              <a:ea typeface="Malgun Gothic"/>
              <a:cs typeface="Malgun Gothic"/>
              <a:sym typeface="Malgun Gothic"/>
            </a:endParaRPr>
          </a:p>
        </p:txBody>
      </p:sp>
      <p:sp>
        <p:nvSpPr>
          <p:cNvPr id="259" name="Google Shape;259;p22"/>
          <p:cNvSpPr txBox="1"/>
          <p:nvPr/>
        </p:nvSpPr>
        <p:spPr>
          <a:xfrm>
            <a:off x="1527150" y="4872625"/>
            <a:ext cx="1609200" cy="3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a:latin typeface="Malgun Gothic"/>
                <a:ea typeface="Malgun Gothic"/>
                <a:cs typeface="Malgun Gothic"/>
                <a:sym typeface="Malgun Gothic"/>
              </a:rPr>
              <a:t>중식 관련 제품 구매 횟수</a:t>
            </a:r>
            <a:endParaRPr sz="700">
              <a:latin typeface="Malgun Gothic"/>
              <a:ea typeface="Malgun Gothic"/>
              <a:cs typeface="Malgun Gothic"/>
              <a:sym typeface="Malgun Gothic"/>
            </a:endParaRPr>
          </a:p>
        </p:txBody>
      </p:sp>
      <p:cxnSp>
        <p:nvCxnSpPr>
          <p:cNvPr id="260" name="Google Shape;260;p22"/>
          <p:cNvCxnSpPr/>
          <p:nvPr/>
        </p:nvCxnSpPr>
        <p:spPr>
          <a:xfrm rot="10800000" flipH="1">
            <a:off x="313850" y="4937650"/>
            <a:ext cx="3909600" cy="570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22"/>
          <p:cNvCxnSpPr/>
          <p:nvPr/>
        </p:nvCxnSpPr>
        <p:spPr>
          <a:xfrm rot="10800000" flipH="1">
            <a:off x="313850" y="3384474"/>
            <a:ext cx="10800" cy="1562400"/>
          </a:xfrm>
          <a:prstGeom prst="straightConnector1">
            <a:avLst/>
          </a:prstGeom>
          <a:noFill/>
          <a:ln w="9525" cap="flat" cmpd="sng">
            <a:solidFill>
              <a:schemeClr val="dk2"/>
            </a:solidFill>
            <a:prstDash val="solid"/>
            <a:round/>
            <a:headEnd type="none" w="med" len="med"/>
            <a:tailEnd type="triangle" w="med" len="med"/>
          </a:ln>
        </p:spPr>
      </p:cxnSp>
      <p:sp>
        <p:nvSpPr>
          <p:cNvPr id="26" name="TextBox 25"/>
          <p:cNvSpPr txBox="1"/>
          <p:nvPr/>
        </p:nvSpPr>
        <p:spPr>
          <a:xfrm>
            <a:off x="3593585" y="1408265"/>
            <a:ext cx="718466" cy="220894"/>
          </a:xfrm>
          <a:prstGeom prst="rect">
            <a:avLst/>
          </a:prstGeom>
          <a:noFill/>
        </p:spPr>
        <p:txBody>
          <a:bodyPr wrap="none" rtlCol="0">
            <a:spAutoFit/>
          </a:bodyPr>
          <a:lstStyle/>
          <a:p>
            <a:pPr marR="304800" lvl="0" algn="ctr">
              <a:lnSpc>
                <a:spcPct val="115000"/>
              </a:lnSpc>
              <a:spcBef>
                <a:spcPts val="200"/>
              </a:spcBef>
            </a:pPr>
            <a:r>
              <a:rPr lang="en-US" altLang="ko-KR" sz="800" b="1" dirty="0" smtClean="0">
                <a:latin typeface="Malgun Gothic"/>
                <a:ea typeface="Malgun Gothic"/>
                <a:cs typeface="Malgun Gothic"/>
                <a:sym typeface="Malgun Gothic"/>
              </a:rPr>
              <a:t>MAE</a:t>
            </a:r>
            <a:endParaRPr lang="en-US" altLang="ko-KR" sz="800" b="1" dirty="0">
              <a:latin typeface="Malgun Gothic"/>
              <a:ea typeface="Malgun Gothic"/>
              <a:cs typeface="Malgun Gothic"/>
              <a:sym typeface="Malgun Gothic"/>
            </a:endParaRPr>
          </a:p>
        </p:txBody>
      </p:sp>
      <p:sp>
        <p:nvSpPr>
          <p:cNvPr id="27" name="TextBox 26"/>
          <p:cNvSpPr txBox="1"/>
          <p:nvPr/>
        </p:nvSpPr>
        <p:spPr>
          <a:xfrm>
            <a:off x="2676584" y="1396990"/>
            <a:ext cx="463588" cy="220894"/>
          </a:xfrm>
          <a:prstGeom prst="rect">
            <a:avLst/>
          </a:prstGeom>
          <a:noFill/>
        </p:spPr>
        <p:txBody>
          <a:bodyPr wrap="none" rtlCol="0">
            <a:spAutoFit/>
          </a:bodyPr>
          <a:lstStyle/>
          <a:p>
            <a:pPr lvl="0" algn="ctr">
              <a:lnSpc>
                <a:spcPct val="115000"/>
              </a:lnSpc>
              <a:spcBef>
                <a:spcPts val="200"/>
              </a:spcBef>
            </a:pPr>
            <a:r>
              <a:rPr lang="en-US" altLang="ko-KR" sz="800" b="1" dirty="0" smtClean="0">
                <a:latin typeface="Malgun Gothic"/>
                <a:ea typeface="Malgun Gothic"/>
                <a:cs typeface="Malgun Gothic"/>
                <a:sym typeface="Malgun Gothic"/>
              </a:rPr>
              <a:t>RMSE</a:t>
            </a:r>
            <a:endParaRPr lang="en-US" altLang="ko-KR" sz="800" b="1" dirty="0">
              <a:latin typeface="Malgun Gothic"/>
              <a:ea typeface="Malgun Gothic"/>
              <a:cs typeface="Malgun Gothic"/>
              <a:sym typeface="Malgun Gothic"/>
            </a:endParaRPr>
          </a:p>
        </p:txBody>
      </p:sp>
      <p:sp>
        <p:nvSpPr>
          <p:cNvPr id="28" name="TextBox 27"/>
          <p:cNvSpPr txBox="1"/>
          <p:nvPr/>
        </p:nvSpPr>
        <p:spPr>
          <a:xfrm>
            <a:off x="1767344" y="1413606"/>
            <a:ext cx="487634" cy="215444"/>
          </a:xfrm>
          <a:prstGeom prst="rect">
            <a:avLst/>
          </a:prstGeom>
          <a:noFill/>
        </p:spPr>
        <p:txBody>
          <a:bodyPr wrap="none" rtlCol="0">
            <a:spAutoFit/>
          </a:bodyPr>
          <a:lstStyle/>
          <a:p>
            <a:r>
              <a:rPr lang="ko-KR" altLang="ko-KR" sz="800" b="1" dirty="0" smtClean="0"/>
              <a:t>정확도</a:t>
            </a:r>
            <a:endParaRPr lang="ko-KR" altLang="en-US" dirty="0"/>
          </a:p>
        </p:txBody>
      </p:sp>
      <p:sp>
        <p:nvSpPr>
          <p:cNvPr id="29" name="TextBox 28"/>
          <p:cNvSpPr txBox="1"/>
          <p:nvPr/>
        </p:nvSpPr>
        <p:spPr>
          <a:xfrm>
            <a:off x="614958" y="1409516"/>
            <a:ext cx="734496" cy="220894"/>
          </a:xfrm>
          <a:prstGeom prst="rect">
            <a:avLst/>
          </a:prstGeom>
          <a:noFill/>
        </p:spPr>
        <p:txBody>
          <a:bodyPr wrap="none" rtlCol="0">
            <a:spAutoFit/>
          </a:bodyPr>
          <a:lstStyle/>
          <a:p>
            <a:pPr lvl="0" algn="ctr">
              <a:lnSpc>
                <a:spcPct val="115000"/>
              </a:lnSpc>
              <a:spcBef>
                <a:spcPts val="200"/>
              </a:spcBef>
            </a:pPr>
            <a:r>
              <a:rPr lang="ko-KR" altLang="en-US" sz="800" b="1" dirty="0">
                <a:latin typeface="Malgun Gothic"/>
                <a:ea typeface="Malgun Gothic"/>
                <a:cs typeface="Malgun Gothic"/>
                <a:sym typeface="Malgun Gothic"/>
              </a:rPr>
              <a:t>모델링 기법</a:t>
            </a:r>
            <a:endParaRPr lang="ko-KR" altLang="en-US" sz="800" b="1" dirty="0">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p:nvPr/>
        </p:nvSpPr>
        <p:spPr>
          <a:xfrm>
            <a:off x="250584" y="100013"/>
            <a:ext cx="7179000" cy="29655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ko-KR" sz="2000" i="0" u="none" strike="noStrike" cap="none">
                <a:solidFill>
                  <a:srgbClr val="002060"/>
                </a:solidFill>
                <a:latin typeface="Malgun Gothic"/>
                <a:ea typeface="Malgun Gothic"/>
                <a:cs typeface="Malgun Gothic"/>
                <a:sym typeface="Malgun Gothic"/>
              </a:rPr>
              <a:t>3. 분석 결과 - 연관분석</a:t>
            </a:r>
            <a:endParaRPr sz="2000" i="0" u="none" strike="noStrike" cap="none">
              <a:solidFill>
                <a:srgbClr val="002060"/>
              </a:solidFill>
              <a:latin typeface="Malgun Gothic"/>
              <a:ea typeface="Malgun Gothic"/>
              <a:cs typeface="Malgun Gothic"/>
              <a:sym typeface="Malgun Gothic"/>
            </a:endParaRPr>
          </a:p>
        </p:txBody>
      </p:sp>
      <p:cxnSp>
        <p:nvCxnSpPr>
          <p:cNvPr id="268" name="Google Shape;268;p23"/>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pic>
        <p:nvPicPr>
          <p:cNvPr id="269" name="Google Shape;269;p23"/>
          <p:cNvPicPr preferRelativeResize="0"/>
          <p:nvPr/>
        </p:nvPicPr>
        <p:blipFill>
          <a:blip r:embed="rId3">
            <a:alphaModFix/>
          </a:blip>
          <a:stretch>
            <a:fillRect/>
          </a:stretch>
        </p:blipFill>
        <p:spPr>
          <a:xfrm>
            <a:off x="191925" y="1723800"/>
            <a:ext cx="4340148" cy="2430000"/>
          </a:xfrm>
          <a:prstGeom prst="rect">
            <a:avLst/>
          </a:prstGeom>
          <a:noFill/>
          <a:ln>
            <a:noFill/>
          </a:ln>
        </p:spPr>
      </p:pic>
      <p:sp>
        <p:nvSpPr>
          <p:cNvPr id="270" name="Google Shape;270;p23"/>
          <p:cNvSpPr/>
          <p:nvPr/>
        </p:nvSpPr>
        <p:spPr>
          <a:xfrm>
            <a:off x="162000" y="13638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sz="1600" b="1">
                <a:solidFill>
                  <a:schemeClr val="lt1"/>
                </a:solidFill>
                <a:latin typeface="Malgun Gothic"/>
                <a:ea typeface="Malgun Gothic"/>
                <a:cs typeface="Malgun Gothic"/>
                <a:sym typeface="Malgun Gothic"/>
              </a:rPr>
              <a:t>[</a:t>
            </a:r>
            <a:r>
              <a:rPr lang="ko-KR" sz="1300" b="1">
                <a:solidFill>
                  <a:schemeClr val="lt1"/>
                </a:solidFill>
                <a:latin typeface="Malgun Gothic"/>
                <a:ea typeface="Malgun Gothic"/>
                <a:cs typeface="Malgun Gothic"/>
                <a:sym typeface="Malgun Gothic"/>
              </a:rPr>
              <a:t>특정 제품 1개와 연관성 높은 제품의 지지도]</a:t>
            </a:r>
            <a:endParaRPr sz="1300" b="1">
              <a:solidFill>
                <a:srgbClr val="FFFFFF"/>
              </a:solidFill>
              <a:latin typeface="Malgun Gothic"/>
              <a:ea typeface="Malgun Gothic"/>
              <a:cs typeface="Malgun Gothic"/>
              <a:sym typeface="Malgun Gothic"/>
            </a:endParaRPr>
          </a:p>
        </p:txBody>
      </p:sp>
      <p:sp>
        <p:nvSpPr>
          <p:cNvPr id="271" name="Google Shape;271;p23"/>
          <p:cNvSpPr/>
          <p:nvPr/>
        </p:nvSpPr>
        <p:spPr>
          <a:xfrm>
            <a:off x="4680000" y="13638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ko-KR" sz="1300" b="1">
                <a:solidFill>
                  <a:schemeClr val="lt1"/>
                </a:solidFill>
                <a:latin typeface="Malgun Gothic"/>
                <a:ea typeface="Malgun Gothic"/>
                <a:cs typeface="Malgun Gothic"/>
                <a:sym typeface="Malgun Gothic"/>
              </a:rPr>
              <a:t>[연관 분석 결과]</a:t>
            </a:r>
            <a:endParaRPr sz="1300" b="1">
              <a:solidFill>
                <a:srgbClr val="FFFFFF"/>
              </a:solidFill>
              <a:latin typeface="Malgun Gothic"/>
              <a:ea typeface="Malgun Gothic"/>
              <a:cs typeface="Malgun Gothic"/>
              <a:sym typeface="Malgun Gothic"/>
            </a:endParaRPr>
          </a:p>
        </p:txBody>
      </p:sp>
      <p:pic>
        <p:nvPicPr>
          <p:cNvPr id="272" name="Google Shape;272;p23"/>
          <p:cNvPicPr preferRelativeResize="0"/>
          <p:nvPr/>
        </p:nvPicPr>
        <p:blipFill>
          <a:blip r:embed="rId4">
            <a:alphaModFix/>
          </a:blip>
          <a:stretch>
            <a:fillRect/>
          </a:stretch>
        </p:blipFill>
        <p:spPr>
          <a:xfrm>
            <a:off x="4680000" y="4166000"/>
            <a:ext cx="4320001" cy="495975"/>
          </a:xfrm>
          <a:prstGeom prst="rect">
            <a:avLst/>
          </a:prstGeom>
          <a:noFill/>
          <a:ln>
            <a:noFill/>
          </a:ln>
        </p:spPr>
      </p:pic>
      <p:sp>
        <p:nvSpPr>
          <p:cNvPr id="273" name="Google Shape;273;p23"/>
          <p:cNvSpPr txBox="1"/>
          <p:nvPr/>
        </p:nvSpPr>
        <p:spPr>
          <a:xfrm>
            <a:off x="5230800" y="4188352"/>
            <a:ext cx="3769200" cy="495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ko-KR" sz="1100" b="1" dirty="0">
                <a:latin typeface="Malgun Gothic"/>
                <a:ea typeface="Malgun Gothic"/>
                <a:cs typeface="Malgun Gothic"/>
                <a:sym typeface="Malgun Gothic"/>
              </a:rPr>
              <a:t>화면 </a:t>
            </a:r>
            <a:r>
              <a:rPr lang="ko-KR" sz="1100" b="1" dirty="0" err="1">
                <a:latin typeface="Malgun Gothic"/>
                <a:ea typeface="Malgun Gothic"/>
                <a:cs typeface="Malgun Gothic"/>
                <a:sym typeface="Malgun Gothic"/>
              </a:rPr>
              <a:t>UI구상</a:t>
            </a:r>
            <a:r>
              <a:rPr lang="ko-KR" sz="1100" b="1" dirty="0">
                <a:latin typeface="Malgun Gothic"/>
                <a:ea typeface="Malgun Gothic"/>
                <a:cs typeface="Malgun Gothic"/>
                <a:sym typeface="Malgun Gothic"/>
              </a:rPr>
              <a:t> 시 데이터 베이스 연동을 통한 추천</a:t>
            </a:r>
            <a:endParaRPr sz="1100" b="1" dirty="0">
              <a:latin typeface="Malgun Gothic"/>
              <a:ea typeface="Malgun Gothic"/>
              <a:cs typeface="Malgun Gothic"/>
              <a:sym typeface="Malgun Gothic"/>
            </a:endParaRPr>
          </a:p>
        </p:txBody>
      </p:sp>
      <p:pic>
        <p:nvPicPr>
          <p:cNvPr id="274" name="Google Shape;274;p23"/>
          <p:cNvPicPr preferRelativeResize="0"/>
          <p:nvPr/>
        </p:nvPicPr>
        <p:blipFill>
          <a:blip r:embed="rId4">
            <a:alphaModFix/>
          </a:blip>
          <a:stretch>
            <a:fillRect/>
          </a:stretch>
        </p:blipFill>
        <p:spPr>
          <a:xfrm>
            <a:off x="191925" y="4157025"/>
            <a:ext cx="4260150" cy="495975"/>
          </a:xfrm>
          <a:prstGeom prst="rect">
            <a:avLst/>
          </a:prstGeom>
          <a:noFill/>
          <a:ln>
            <a:noFill/>
          </a:ln>
        </p:spPr>
      </p:pic>
      <p:sp>
        <p:nvSpPr>
          <p:cNvPr id="275" name="Google Shape;275;p23"/>
          <p:cNvSpPr txBox="1"/>
          <p:nvPr/>
        </p:nvSpPr>
        <p:spPr>
          <a:xfrm>
            <a:off x="313800" y="4225025"/>
            <a:ext cx="40659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b="1">
                <a:latin typeface="Malgun Gothic"/>
                <a:ea typeface="Malgun Gothic"/>
                <a:cs typeface="Malgun Gothic"/>
                <a:sym typeface="Malgun Gothic"/>
              </a:rPr>
              <a:t>특정 상품에 대하여 높은 지지도로 연관이 있는 제품 확인</a:t>
            </a:r>
            <a:endParaRPr sz="1100" b="1">
              <a:latin typeface="Malgun Gothic"/>
              <a:ea typeface="Malgun Gothic"/>
              <a:cs typeface="Malgun Gothic"/>
              <a:sym typeface="Malgun Gothic"/>
            </a:endParaRPr>
          </a:p>
        </p:txBody>
      </p:sp>
      <p:sp>
        <p:nvSpPr>
          <p:cNvPr id="276" name="Google Shape;276;p23"/>
          <p:cNvSpPr txBox="1"/>
          <p:nvPr/>
        </p:nvSpPr>
        <p:spPr>
          <a:xfrm>
            <a:off x="191925" y="545698"/>
            <a:ext cx="9144000" cy="818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1200" b="1">
                <a:solidFill>
                  <a:schemeClr val="dk1"/>
                </a:solidFill>
                <a:latin typeface="Malgun Gothic"/>
                <a:ea typeface="Malgun Gothic"/>
                <a:cs typeface="Malgun Gothic"/>
                <a:sym typeface="Malgun Gothic"/>
              </a:rPr>
              <a:t>기존 자사 홈페이지 내에 제품에 대한 추천 시스템 추가를 위해 </a:t>
            </a:r>
            <a:endParaRPr sz="12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r>
              <a:rPr lang="ko-KR" sz="1200" b="1">
                <a:solidFill>
                  <a:schemeClr val="dk1"/>
                </a:solidFill>
                <a:latin typeface="Malgun Gothic"/>
                <a:ea typeface="Malgun Gothic"/>
                <a:cs typeface="Malgun Gothic"/>
                <a:sym typeface="Malgun Gothic"/>
              </a:rPr>
              <a:t>주문 데이터에서 주문단위로 제품을 </a:t>
            </a:r>
            <a:r>
              <a:rPr lang="ko-KR" sz="1200" b="1">
                <a:solidFill>
                  <a:srgbClr val="0000FF"/>
                </a:solidFill>
                <a:latin typeface="Malgun Gothic"/>
                <a:ea typeface="Malgun Gothic"/>
                <a:cs typeface="Malgun Gothic"/>
                <a:sym typeface="Malgun Gothic"/>
              </a:rPr>
              <a:t>연관분석</a:t>
            </a:r>
            <a:r>
              <a:rPr lang="ko-KR" sz="1200" b="1">
                <a:solidFill>
                  <a:schemeClr val="dk1"/>
                </a:solidFill>
                <a:latin typeface="Malgun Gothic"/>
                <a:ea typeface="Malgun Gothic"/>
                <a:cs typeface="Malgun Gothic"/>
                <a:sym typeface="Malgun Gothic"/>
              </a:rPr>
              <a:t>을 통해 </a:t>
            </a:r>
            <a:r>
              <a:rPr lang="ko-KR" sz="1200" b="1">
                <a:solidFill>
                  <a:srgbClr val="0000FF"/>
                </a:solidFill>
              </a:rPr>
              <a:t>지지도 순으로 제품을 추천하는 기능 제공 </a:t>
            </a:r>
            <a:r>
              <a:rPr lang="ko-KR" sz="1200" b="1">
                <a:solidFill>
                  <a:schemeClr val="dk1"/>
                </a:solidFill>
              </a:rPr>
              <a:t>가능</a:t>
            </a:r>
            <a:endParaRPr sz="1600" b="1">
              <a:solidFill>
                <a:schemeClr val="dk1"/>
              </a:solidFill>
            </a:endParaRPr>
          </a:p>
          <a:p>
            <a:pPr marL="0" lvl="0" indent="0" algn="l" rtl="0">
              <a:lnSpc>
                <a:spcPct val="150000"/>
              </a:lnSpc>
              <a:spcBef>
                <a:spcPts val="0"/>
              </a:spcBef>
              <a:spcAft>
                <a:spcPts val="0"/>
              </a:spcAft>
              <a:buNone/>
            </a:pPr>
            <a:endParaRPr sz="1300" b="1">
              <a:solidFill>
                <a:schemeClr val="dk1"/>
              </a:solidFill>
              <a:latin typeface="Malgun Gothic"/>
              <a:ea typeface="Malgun Gothic"/>
              <a:cs typeface="Malgun Gothic"/>
              <a:sym typeface="Malgun Gothic"/>
            </a:endParaRPr>
          </a:p>
        </p:txBody>
      </p:sp>
      <p:pic>
        <p:nvPicPr>
          <p:cNvPr id="277" name="Google Shape;277;p23"/>
          <p:cNvPicPr preferRelativeResize="0"/>
          <p:nvPr/>
        </p:nvPicPr>
        <p:blipFill>
          <a:blip r:embed="rId5">
            <a:alphaModFix/>
          </a:blip>
          <a:stretch>
            <a:fillRect/>
          </a:stretch>
        </p:blipFill>
        <p:spPr>
          <a:xfrm>
            <a:off x="4680000" y="1723800"/>
            <a:ext cx="4320001" cy="24300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p:nvPr/>
        </p:nvSpPr>
        <p:spPr>
          <a:xfrm>
            <a:off x="388975" y="1217950"/>
            <a:ext cx="3803700" cy="15942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284" name="Google Shape;284;p24"/>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ko-KR" sz="2000">
                <a:solidFill>
                  <a:srgbClr val="002060"/>
                </a:solidFill>
                <a:latin typeface="Malgun Gothic"/>
                <a:ea typeface="Malgun Gothic"/>
                <a:cs typeface="Malgun Gothic"/>
                <a:sym typeface="Malgun Gothic"/>
              </a:rPr>
              <a:t>4</a:t>
            </a:r>
            <a:r>
              <a:rPr lang="ko-KR" sz="2000" i="0" u="none" strike="noStrike" cap="none">
                <a:solidFill>
                  <a:srgbClr val="002060"/>
                </a:solidFill>
                <a:latin typeface="Malgun Gothic"/>
                <a:ea typeface="Malgun Gothic"/>
                <a:cs typeface="Malgun Gothic"/>
                <a:sym typeface="Malgun Gothic"/>
              </a:rPr>
              <a:t>. </a:t>
            </a:r>
            <a:r>
              <a:rPr lang="ko-KR" sz="2000">
                <a:solidFill>
                  <a:srgbClr val="002060"/>
                </a:solidFill>
                <a:latin typeface="Malgun Gothic"/>
                <a:ea typeface="Malgun Gothic"/>
                <a:cs typeface="Malgun Gothic"/>
                <a:sym typeface="Malgun Gothic"/>
              </a:rPr>
              <a:t>개선안</a:t>
            </a:r>
            <a:endParaRPr sz="2000" i="0" u="none" strike="noStrike" cap="none">
              <a:solidFill>
                <a:srgbClr val="002060"/>
              </a:solidFill>
              <a:latin typeface="Malgun Gothic"/>
              <a:ea typeface="Malgun Gothic"/>
              <a:cs typeface="Malgun Gothic"/>
              <a:sym typeface="Malgun Gothic"/>
            </a:endParaRPr>
          </a:p>
        </p:txBody>
      </p:sp>
      <p:cxnSp>
        <p:nvCxnSpPr>
          <p:cNvPr id="285" name="Google Shape;285;p24"/>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286" name="Google Shape;286;p24"/>
          <p:cNvSpPr txBox="1"/>
          <p:nvPr/>
        </p:nvSpPr>
        <p:spPr>
          <a:xfrm>
            <a:off x="250575" y="546369"/>
            <a:ext cx="8199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600" b="1">
                <a:solidFill>
                  <a:schemeClr val="dk1"/>
                </a:solidFill>
                <a:latin typeface="Malgun Gothic"/>
                <a:ea typeface="Malgun Gothic"/>
                <a:cs typeface="Malgun Gothic"/>
                <a:sym typeface="Malgun Gothic"/>
              </a:rPr>
              <a:t>1. 적정 재고 관리를 위한 판매량 예측 시스템 도입 검토 </a:t>
            </a:r>
            <a:endParaRPr sz="1600" b="1" i="0" u="none" strike="noStrike" cap="none">
              <a:solidFill>
                <a:schemeClr val="dk1"/>
              </a:solidFill>
              <a:latin typeface="Malgun Gothic"/>
              <a:ea typeface="Malgun Gothic"/>
              <a:cs typeface="Malgun Gothic"/>
              <a:sym typeface="Malgun Gothic"/>
            </a:endParaRPr>
          </a:p>
        </p:txBody>
      </p:sp>
      <p:sp>
        <p:nvSpPr>
          <p:cNvPr id="287" name="Google Shape;287;p24"/>
          <p:cNvSpPr/>
          <p:nvPr/>
        </p:nvSpPr>
        <p:spPr>
          <a:xfrm>
            <a:off x="450925" y="1065575"/>
            <a:ext cx="36798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1) 매월 판매 데이터 추가</a:t>
            </a:r>
            <a:endParaRPr sz="1400" b="1" i="0" u="none" strike="noStrike" cap="none">
              <a:solidFill>
                <a:srgbClr val="366092"/>
              </a:solidFill>
              <a:latin typeface="Malgun Gothic"/>
              <a:ea typeface="Malgun Gothic"/>
              <a:cs typeface="Malgun Gothic"/>
              <a:sym typeface="Malgun Gothic"/>
            </a:endParaRPr>
          </a:p>
        </p:txBody>
      </p:sp>
      <p:sp>
        <p:nvSpPr>
          <p:cNvPr id="288" name="Google Shape;288;p24"/>
          <p:cNvSpPr/>
          <p:nvPr/>
        </p:nvSpPr>
        <p:spPr>
          <a:xfrm>
            <a:off x="4855300" y="1217950"/>
            <a:ext cx="3803700" cy="1594200"/>
          </a:xfrm>
          <a:prstGeom prst="rect">
            <a:avLst/>
          </a:prstGeom>
          <a:solidFill>
            <a:srgbClr val="DAE4F1"/>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Arial"/>
              <a:buNone/>
            </a:pPr>
            <a:r>
              <a:rPr lang="ko-KR">
                <a:solidFill>
                  <a:schemeClr val="dk1"/>
                </a:solidFill>
              </a:rPr>
              <a:t>              </a:t>
            </a:r>
            <a:endParaRPr sz="1400" b="0" i="0" u="none" strike="noStrike" cap="none">
              <a:solidFill>
                <a:schemeClr val="lt1"/>
              </a:solidFill>
              <a:latin typeface="Arial"/>
              <a:ea typeface="Arial"/>
              <a:cs typeface="Arial"/>
              <a:sym typeface="Arial"/>
            </a:endParaRPr>
          </a:p>
        </p:txBody>
      </p:sp>
      <p:sp>
        <p:nvSpPr>
          <p:cNvPr id="289" name="Google Shape;289;p24"/>
          <p:cNvSpPr/>
          <p:nvPr/>
        </p:nvSpPr>
        <p:spPr>
          <a:xfrm>
            <a:off x="4917250" y="1065575"/>
            <a:ext cx="36798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2) 시계열 모델을 통한 예측값 도출</a:t>
            </a:r>
            <a:endParaRPr sz="1400" b="1" i="0" u="none" strike="noStrike" cap="none">
              <a:solidFill>
                <a:srgbClr val="366092"/>
              </a:solidFill>
              <a:latin typeface="Malgun Gothic"/>
              <a:ea typeface="Malgun Gothic"/>
              <a:cs typeface="Malgun Gothic"/>
              <a:sym typeface="Malgun Gothic"/>
            </a:endParaRPr>
          </a:p>
        </p:txBody>
      </p:sp>
      <p:sp>
        <p:nvSpPr>
          <p:cNvPr id="290" name="Google Shape;290;p24"/>
          <p:cNvSpPr/>
          <p:nvPr/>
        </p:nvSpPr>
        <p:spPr>
          <a:xfrm>
            <a:off x="388975" y="3296250"/>
            <a:ext cx="3803700" cy="1594200"/>
          </a:xfrm>
          <a:prstGeom prst="rect">
            <a:avLst/>
          </a:prstGeom>
          <a:solidFill>
            <a:srgbClr val="DAE4F1"/>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4"/>
          <p:cNvSpPr/>
          <p:nvPr/>
        </p:nvSpPr>
        <p:spPr>
          <a:xfrm>
            <a:off x="450925" y="3114425"/>
            <a:ext cx="36798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3) 용기 카테고리별 수요 예측 결과 제시</a:t>
            </a:r>
            <a:endParaRPr sz="1400" b="1" i="0" u="none" strike="noStrike" cap="none">
              <a:solidFill>
                <a:srgbClr val="366092"/>
              </a:solidFill>
              <a:latin typeface="Malgun Gothic"/>
              <a:ea typeface="Malgun Gothic"/>
              <a:cs typeface="Malgun Gothic"/>
              <a:sym typeface="Malgun Gothic"/>
            </a:endParaRPr>
          </a:p>
        </p:txBody>
      </p:sp>
      <p:sp>
        <p:nvSpPr>
          <p:cNvPr id="292" name="Google Shape;292;p24"/>
          <p:cNvSpPr/>
          <p:nvPr/>
        </p:nvSpPr>
        <p:spPr>
          <a:xfrm>
            <a:off x="4855300" y="3296250"/>
            <a:ext cx="3803700" cy="1594200"/>
          </a:xfrm>
          <a:prstGeom prst="rect">
            <a:avLst/>
          </a:prstGeom>
          <a:solidFill>
            <a:srgbClr val="DAE4F1"/>
          </a:solid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400"/>
              <a:buFont typeface="Arial"/>
              <a:buNone/>
            </a:pPr>
            <a:r>
              <a:rPr lang="ko-KR" b="1">
                <a:solidFill>
                  <a:schemeClr val="dk1"/>
                </a:solidFill>
              </a:rPr>
              <a:t> 수요 예측 결과를 활용해 </a:t>
            </a:r>
            <a:endParaRPr b="1">
              <a:solidFill>
                <a:schemeClr val="dk1"/>
              </a:solidFill>
            </a:endParaRPr>
          </a:p>
          <a:p>
            <a:pPr marL="0" lvl="0" indent="0" algn="ctr" rtl="0">
              <a:lnSpc>
                <a:spcPct val="115000"/>
              </a:lnSpc>
              <a:spcBef>
                <a:spcPts val="0"/>
              </a:spcBef>
              <a:spcAft>
                <a:spcPts val="0"/>
              </a:spcAft>
              <a:buClr>
                <a:schemeClr val="dk1"/>
              </a:buClr>
              <a:buSzPts val="1400"/>
              <a:buFont typeface="Arial"/>
              <a:buNone/>
            </a:pPr>
            <a:r>
              <a:rPr lang="ko-KR" b="1">
                <a:solidFill>
                  <a:srgbClr val="FF9900"/>
                </a:solidFill>
              </a:rPr>
              <a:t> </a:t>
            </a:r>
            <a:r>
              <a:rPr lang="ko-KR" b="1">
                <a:solidFill>
                  <a:schemeClr val="accent6"/>
                </a:solidFill>
              </a:rPr>
              <a:t>용기 추가 생산 및 재고 관리</a:t>
            </a:r>
            <a:r>
              <a:rPr lang="ko-KR" b="1">
                <a:solidFill>
                  <a:schemeClr val="dk1"/>
                </a:solidFill>
              </a:rPr>
              <a:t>를 통한 </a:t>
            </a:r>
            <a:endParaRPr b="1">
              <a:solidFill>
                <a:schemeClr val="dk1"/>
              </a:solidFill>
            </a:endParaRPr>
          </a:p>
          <a:p>
            <a:pPr marL="0" lvl="0" indent="0" algn="ctr" rtl="0">
              <a:lnSpc>
                <a:spcPct val="115000"/>
              </a:lnSpc>
              <a:spcBef>
                <a:spcPts val="0"/>
              </a:spcBef>
              <a:spcAft>
                <a:spcPts val="0"/>
              </a:spcAft>
              <a:buClr>
                <a:schemeClr val="dk1"/>
              </a:buClr>
              <a:buSzPts val="1400"/>
              <a:buFont typeface="Arial"/>
              <a:buNone/>
            </a:pPr>
            <a:r>
              <a:rPr lang="ko-KR" b="1">
                <a:solidFill>
                  <a:schemeClr val="dk1"/>
                </a:solidFill>
              </a:rPr>
              <a:t>원가 절감으로 </a:t>
            </a:r>
            <a:r>
              <a:rPr lang="ko-KR" b="1">
                <a:solidFill>
                  <a:srgbClr val="0000FF"/>
                </a:solidFill>
              </a:rPr>
              <a:t>가격 경쟁력 획득</a:t>
            </a:r>
            <a:r>
              <a:rPr lang="ko-KR" b="1">
                <a:solidFill>
                  <a:schemeClr val="dk1"/>
                </a:solidFill>
              </a:rPr>
              <a:t> </a:t>
            </a:r>
            <a:endParaRPr b="1">
              <a:solidFill>
                <a:schemeClr val="dk1"/>
              </a:solidFill>
            </a:endParaRPr>
          </a:p>
        </p:txBody>
      </p:sp>
      <p:sp>
        <p:nvSpPr>
          <p:cNvPr id="293" name="Google Shape;293;p24"/>
          <p:cNvSpPr/>
          <p:nvPr/>
        </p:nvSpPr>
        <p:spPr>
          <a:xfrm>
            <a:off x="4917250" y="3143850"/>
            <a:ext cx="36798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 4) 예측 정보 활용을 통한 재고 관리</a:t>
            </a:r>
            <a:endParaRPr sz="1400" b="1" i="0" u="none" strike="noStrike" cap="none">
              <a:solidFill>
                <a:srgbClr val="366092"/>
              </a:solidFill>
              <a:latin typeface="Malgun Gothic"/>
              <a:ea typeface="Malgun Gothic"/>
              <a:cs typeface="Malgun Gothic"/>
              <a:sym typeface="Malgun Gothic"/>
            </a:endParaRPr>
          </a:p>
        </p:txBody>
      </p:sp>
      <p:pic>
        <p:nvPicPr>
          <p:cNvPr id="294" name="Google Shape;294;p24"/>
          <p:cNvPicPr preferRelativeResize="0"/>
          <p:nvPr/>
        </p:nvPicPr>
        <p:blipFill>
          <a:blip r:embed="rId3">
            <a:alphaModFix/>
          </a:blip>
          <a:stretch>
            <a:fillRect/>
          </a:stretch>
        </p:blipFill>
        <p:spPr>
          <a:xfrm>
            <a:off x="513650" y="3581363"/>
            <a:ext cx="1786300" cy="1291325"/>
          </a:xfrm>
          <a:prstGeom prst="rect">
            <a:avLst/>
          </a:prstGeom>
          <a:noFill/>
          <a:ln>
            <a:noFill/>
          </a:ln>
        </p:spPr>
      </p:pic>
      <p:sp>
        <p:nvSpPr>
          <p:cNvPr id="295" name="Google Shape;295;p24"/>
          <p:cNvSpPr txBox="1"/>
          <p:nvPr/>
        </p:nvSpPr>
        <p:spPr>
          <a:xfrm>
            <a:off x="1370851" y="3633613"/>
            <a:ext cx="9291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300" b="1">
                <a:solidFill>
                  <a:srgbClr val="FF9900"/>
                </a:solidFill>
              </a:rPr>
              <a:t>탕용기</a:t>
            </a:r>
            <a:endParaRPr sz="1300" b="1">
              <a:solidFill>
                <a:srgbClr val="FF9900"/>
              </a:solidFill>
              <a:latin typeface="Malgun Gothic"/>
              <a:ea typeface="Malgun Gothic"/>
              <a:cs typeface="Malgun Gothic"/>
              <a:sym typeface="Malgun Gothic"/>
            </a:endParaRPr>
          </a:p>
        </p:txBody>
      </p:sp>
      <p:pic>
        <p:nvPicPr>
          <p:cNvPr id="296" name="Google Shape;296;p24"/>
          <p:cNvPicPr preferRelativeResize="0"/>
          <p:nvPr/>
        </p:nvPicPr>
        <p:blipFill>
          <a:blip r:embed="rId4">
            <a:alphaModFix/>
          </a:blip>
          <a:stretch>
            <a:fillRect/>
          </a:stretch>
        </p:blipFill>
        <p:spPr>
          <a:xfrm>
            <a:off x="2425400" y="3581375"/>
            <a:ext cx="1650375" cy="1291325"/>
          </a:xfrm>
          <a:prstGeom prst="rect">
            <a:avLst/>
          </a:prstGeom>
          <a:noFill/>
          <a:ln>
            <a:noFill/>
          </a:ln>
        </p:spPr>
      </p:pic>
      <p:sp>
        <p:nvSpPr>
          <p:cNvPr id="297" name="Google Shape;297;p24"/>
          <p:cNvSpPr txBox="1"/>
          <p:nvPr/>
        </p:nvSpPr>
        <p:spPr>
          <a:xfrm>
            <a:off x="3113076" y="3633613"/>
            <a:ext cx="9291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300" b="1">
                <a:solidFill>
                  <a:srgbClr val="FF9900"/>
                </a:solidFill>
              </a:rPr>
              <a:t>다용도 컵</a:t>
            </a:r>
            <a:endParaRPr sz="1300" b="1">
              <a:solidFill>
                <a:srgbClr val="FF9900"/>
              </a:solidFill>
              <a:latin typeface="Malgun Gothic"/>
              <a:ea typeface="Malgun Gothic"/>
              <a:cs typeface="Malgun Gothic"/>
              <a:sym typeface="Malgun Gothic"/>
            </a:endParaRPr>
          </a:p>
        </p:txBody>
      </p:sp>
      <p:sp>
        <p:nvSpPr>
          <p:cNvPr id="298" name="Google Shape;298;p24"/>
          <p:cNvSpPr txBox="1"/>
          <p:nvPr/>
        </p:nvSpPr>
        <p:spPr>
          <a:xfrm>
            <a:off x="2205925" y="1575113"/>
            <a:ext cx="1924800" cy="10617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ko-KR" b="1">
                <a:solidFill>
                  <a:schemeClr val="dk1"/>
                </a:solidFill>
              </a:rPr>
              <a:t>매월 판매 데이터를 데이터 베이스에 </a:t>
            </a:r>
            <a:endParaRPr b="1">
              <a:solidFill>
                <a:schemeClr val="dk1"/>
              </a:solidFill>
            </a:endParaRPr>
          </a:p>
          <a:p>
            <a:pPr marL="0" marR="0" lvl="0" indent="0" algn="l" rtl="0">
              <a:lnSpc>
                <a:spcPct val="150000"/>
              </a:lnSpc>
              <a:spcBef>
                <a:spcPts val="0"/>
              </a:spcBef>
              <a:spcAft>
                <a:spcPts val="0"/>
              </a:spcAft>
              <a:buClr>
                <a:srgbClr val="000000"/>
              </a:buClr>
              <a:buSzPts val="1100"/>
              <a:buFont typeface="Arial"/>
              <a:buNone/>
            </a:pPr>
            <a:r>
              <a:rPr lang="ko-KR" b="1">
                <a:solidFill>
                  <a:schemeClr val="dk1"/>
                </a:solidFill>
              </a:rPr>
              <a:t>주기적으로 추가</a:t>
            </a:r>
            <a:endParaRPr b="1">
              <a:solidFill>
                <a:schemeClr val="dk1"/>
              </a:solidFill>
            </a:endParaRPr>
          </a:p>
          <a:p>
            <a:pPr marL="0" marR="0" lvl="0" indent="0" algn="l" rtl="0">
              <a:lnSpc>
                <a:spcPct val="150000"/>
              </a:lnSpc>
              <a:spcBef>
                <a:spcPts val="0"/>
              </a:spcBef>
              <a:spcAft>
                <a:spcPts val="0"/>
              </a:spcAft>
              <a:buClr>
                <a:srgbClr val="000000"/>
              </a:buClr>
              <a:buSzPts val="1100"/>
              <a:buFont typeface="Arial"/>
              <a:buNone/>
            </a:pPr>
            <a:r>
              <a:rPr lang="ko-KR">
                <a:solidFill>
                  <a:schemeClr val="dk1"/>
                </a:solidFill>
              </a:rPr>
              <a:t> </a:t>
            </a:r>
            <a:endParaRPr i="0" u="none" strike="noStrike" cap="none">
              <a:solidFill>
                <a:schemeClr val="dk1"/>
              </a:solidFill>
            </a:endParaRPr>
          </a:p>
        </p:txBody>
      </p:sp>
      <p:sp>
        <p:nvSpPr>
          <p:cNvPr id="299" name="Google Shape;299;p24"/>
          <p:cNvSpPr/>
          <p:nvPr/>
        </p:nvSpPr>
        <p:spPr>
          <a:xfrm>
            <a:off x="5075700" y="1894038"/>
            <a:ext cx="1066200" cy="4164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b="1"/>
          </a:p>
        </p:txBody>
      </p:sp>
      <p:sp>
        <p:nvSpPr>
          <p:cNvPr id="300" name="Google Shape;300;p24"/>
          <p:cNvSpPr/>
          <p:nvPr/>
        </p:nvSpPr>
        <p:spPr>
          <a:xfrm>
            <a:off x="4996475" y="1825263"/>
            <a:ext cx="1066200" cy="4164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b="1"/>
          </a:p>
        </p:txBody>
      </p:sp>
      <p:sp>
        <p:nvSpPr>
          <p:cNvPr id="301" name="Google Shape;301;p24"/>
          <p:cNvSpPr/>
          <p:nvPr/>
        </p:nvSpPr>
        <p:spPr>
          <a:xfrm>
            <a:off x="4917250" y="1749075"/>
            <a:ext cx="1066200" cy="4164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sz="900" b="1"/>
              <a:t>용기 카테고리 별 주문량 데이터</a:t>
            </a:r>
            <a:endParaRPr sz="900" b="1"/>
          </a:p>
        </p:txBody>
      </p:sp>
      <p:sp>
        <p:nvSpPr>
          <p:cNvPr id="302" name="Google Shape;302;p24"/>
          <p:cNvSpPr/>
          <p:nvPr/>
        </p:nvSpPr>
        <p:spPr>
          <a:xfrm>
            <a:off x="6501900" y="1897763"/>
            <a:ext cx="1066200" cy="4164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900" b="1"/>
              <a:t>판매량 예측 모델</a:t>
            </a:r>
            <a:endParaRPr sz="900" b="1"/>
          </a:p>
          <a:p>
            <a:pPr marL="0" lvl="0" indent="0" algn="ctr" rtl="0">
              <a:spcBef>
                <a:spcPts val="0"/>
              </a:spcBef>
              <a:spcAft>
                <a:spcPts val="0"/>
              </a:spcAft>
              <a:buNone/>
            </a:pPr>
            <a:r>
              <a:rPr lang="ko-KR" sz="900" b="1"/>
              <a:t>(ARIMA)</a:t>
            </a:r>
            <a:endParaRPr sz="900" b="1"/>
          </a:p>
        </p:txBody>
      </p:sp>
      <p:cxnSp>
        <p:nvCxnSpPr>
          <p:cNvPr id="303" name="Google Shape;303;p24"/>
          <p:cNvCxnSpPr>
            <a:stCxn id="299" idx="3"/>
            <a:endCxn id="302" idx="1"/>
          </p:cNvCxnSpPr>
          <p:nvPr/>
        </p:nvCxnSpPr>
        <p:spPr>
          <a:xfrm>
            <a:off x="6141900" y="2102238"/>
            <a:ext cx="360000" cy="3600"/>
          </a:xfrm>
          <a:prstGeom prst="straightConnector1">
            <a:avLst/>
          </a:prstGeom>
          <a:noFill/>
          <a:ln w="9525" cap="flat" cmpd="sng">
            <a:solidFill>
              <a:schemeClr val="dk2"/>
            </a:solidFill>
            <a:prstDash val="solid"/>
            <a:round/>
            <a:headEnd type="none" w="med" len="med"/>
            <a:tailEnd type="triangle" w="med" len="med"/>
          </a:ln>
        </p:spPr>
      </p:cxnSp>
      <p:sp>
        <p:nvSpPr>
          <p:cNvPr id="304" name="Google Shape;304;p24"/>
          <p:cNvSpPr/>
          <p:nvPr/>
        </p:nvSpPr>
        <p:spPr>
          <a:xfrm>
            <a:off x="7816750" y="1772050"/>
            <a:ext cx="780300" cy="6678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900" b="1"/>
              <a:t>판매량 예측 정보</a:t>
            </a:r>
            <a:endParaRPr sz="900" b="1"/>
          </a:p>
          <a:p>
            <a:pPr marL="0" lvl="0" indent="0" algn="ctr" rtl="0">
              <a:spcBef>
                <a:spcPts val="0"/>
              </a:spcBef>
              <a:spcAft>
                <a:spcPts val="0"/>
              </a:spcAft>
              <a:buNone/>
            </a:pPr>
            <a:r>
              <a:rPr lang="ko-KR" sz="900" b="1"/>
              <a:t>제공 </a:t>
            </a:r>
            <a:endParaRPr sz="900" b="1"/>
          </a:p>
        </p:txBody>
      </p:sp>
      <p:cxnSp>
        <p:nvCxnSpPr>
          <p:cNvPr id="305" name="Google Shape;305;p24"/>
          <p:cNvCxnSpPr>
            <a:stCxn id="302" idx="3"/>
            <a:endCxn id="304" idx="1"/>
          </p:cNvCxnSpPr>
          <p:nvPr/>
        </p:nvCxnSpPr>
        <p:spPr>
          <a:xfrm>
            <a:off x="7568100" y="2105963"/>
            <a:ext cx="248700" cy="0"/>
          </a:xfrm>
          <a:prstGeom prst="straightConnector1">
            <a:avLst/>
          </a:prstGeom>
          <a:noFill/>
          <a:ln w="9525" cap="flat" cmpd="sng">
            <a:solidFill>
              <a:schemeClr val="dk2"/>
            </a:solidFill>
            <a:prstDash val="solid"/>
            <a:round/>
            <a:headEnd type="none" w="med" len="med"/>
            <a:tailEnd type="triangle" w="med" len="med"/>
          </a:ln>
        </p:spPr>
      </p:cxnSp>
      <p:pic>
        <p:nvPicPr>
          <p:cNvPr id="306" name="Google Shape;306;p24"/>
          <p:cNvPicPr preferRelativeResize="0"/>
          <p:nvPr/>
        </p:nvPicPr>
        <p:blipFill>
          <a:blip r:embed="rId5">
            <a:alphaModFix/>
          </a:blip>
          <a:stretch>
            <a:fillRect/>
          </a:stretch>
        </p:blipFill>
        <p:spPr>
          <a:xfrm>
            <a:off x="442250" y="1436912"/>
            <a:ext cx="1763675" cy="1375238"/>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ko-KR" sz="2000">
                <a:solidFill>
                  <a:srgbClr val="002060"/>
                </a:solidFill>
                <a:latin typeface="Malgun Gothic"/>
                <a:ea typeface="Malgun Gothic"/>
                <a:cs typeface="Malgun Gothic"/>
                <a:sym typeface="Malgun Gothic"/>
              </a:rPr>
              <a:t>4</a:t>
            </a:r>
            <a:r>
              <a:rPr lang="ko-KR" sz="2000" i="0" u="none" strike="noStrike" cap="none">
                <a:solidFill>
                  <a:srgbClr val="002060"/>
                </a:solidFill>
                <a:latin typeface="Malgun Gothic"/>
                <a:ea typeface="Malgun Gothic"/>
                <a:cs typeface="Malgun Gothic"/>
                <a:sym typeface="Malgun Gothic"/>
              </a:rPr>
              <a:t>. </a:t>
            </a:r>
            <a:r>
              <a:rPr lang="ko-KR" sz="2000">
                <a:solidFill>
                  <a:srgbClr val="002060"/>
                </a:solidFill>
                <a:latin typeface="Malgun Gothic"/>
                <a:ea typeface="Malgun Gothic"/>
                <a:cs typeface="Malgun Gothic"/>
                <a:sym typeface="Malgun Gothic"/>
              </a:rPr>
              <a:t>개선안</a:t>
            </a:r>
            <a:endParaRPr sz="2000" i="0" u="none" strike="noStrike" cap="none">
              <a:solidFill>
                <a:srgbClr val="002060"/>
              </a:solidFill>
              <a:latin typeface="Malgun Gothic"/>
              <a:ea typeface="Malgun Gothic"/>
              <a:cs typeface="Malgun Gothic"/>
              <a:sym typeface="Malgun Gothic"/>
            </a:endParaRPr>
          </a:p>
        </p:txBody>
      </p:sp>
      <p:cxnSp>
        <p:nvCxnSpPr>
          <p:cNvPr id="313" name="Google Shape;313;p25"/>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314" name="Google Shape;314;p25"/>
          <p:cNvSpPr txBox="1"/>
          <p:nvPr/>
        </p:nvSpPr>
        <p:spPr>
          <a:xfrm>
            <a:off x="250575" y="584581"/>
            <a:ext cx="8199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600" b="1">
                <a:solidFill>
                  <a:schemeClr val="dk1"/>
                </a:solidFill>
                <a:latin typeface="Malgun Gothic"/>
                <a:ea typeface="Malgun Gothic"/>
                <a:cs typeface="Malgun Gothic"/>
                <a:sym typeface="Malgun Gothic"/>
              </a:rPr>
              <a:t>2. 고객 분석에 기반한 회원 관리 및 광고 마케팅 전략 수립  </a:t>
            </a:r>
            <a:endParaRPr sz="1600" b="1" i="0" u="none" strike="noStrike" cap="none">
              <a:solidFill>
                <a:schemeClr val="dk1"/>
              </a:solidFill>
              <a:latin typeface="Malgun Gothic"/>
              <a:ea typeface="Malgun Gothic"/>
              <a:cs typeface="Malgun Gothic"/>
              <a:sym typeface="Malgun Gothic"/>
            </a:endParaRPr>
          </a:p>
        </p:txBody>
      </p:sp>
      <p:sp>
        <p:nvSpPr>
          <p:cNvPr id="315" name="Google Shape;315;p25"/>
          <p:cNvSpPr/>
          <p:nvPr/>
        </p:nvSpPr>
        <p:spPr>
          <a:xfrm>
            <a:off x="388975" y="1217950"/>
            <a:ext cx="8127900" cy="1712100"/>
          </a:xfrm>
          <a:prstGeom prst="rect">
            <a:avLst/>
          </a:prstGeom>
          <a:solidFill>
            <a:srgbClr val="DAE4F1"/>
          </a:solid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endParaRPr sz="900" b="1">
              <a:solidFill>
                <a:schemeClr val="dk1"/>
              </a:solidFill>
              <a:latin typeface="Malgun Gothic"/>
              <a:ea typeface="Malgun Gothic"/>
              <a:cs typeface="Malgun Gothic"/>
              <a:sym typeface="Malgun Gothic"/>
            </a:endParaRPr>
          </a:p>
          <a:p>
            <a:pPr marL="457200" lvl="0" indent="0" algn="l" rtl="0">
              <a:lnSpc>
                <a:spcPct val="115000"/>
              </a:lnSpc>
              <a:spcBef>
                <a:spcPts val="0"/>
              </a:spcBef>
              <a:spcAft>
                <a:spcPts val="0"/>
              </a:spcAft>
              <a:buClr>
                <a:schemeClr val="dk1"/>
              </a:buClr>
              <a:buSzPts val="1100"/>
              <a:buFont typeface="Arial"/>
              <a:buNone/>
            </a:pPr>
            <a:endParaRPr sz="300" b="1">
              <a:solidFill>
                <a:schemeClr val="dk1"/>
              </a:solidFill>
              <a:latin typeface="Malgun Gothic"/>
              <a:ea typeface="Malgun Gothic"/>
              <a:cs typeface="Malgun Gothic"/>
              <a:sym typeface="Malgun Gothic"/>
            </a:endParaRPr>
          </a:p>
          <a:p>
            <a:pPr marL="457200" lvl="0" indent="0" algn="l" rtl="0">
              <a:lnSpc>
                <a:spcPct val="115000"/>
              </a:lnSpc>
              <a:spcBef>
                <a:spcPts val="0"/>
              </a:spcBef>
              <a:spcAft>
                <a:spcPts val="0"/>
              </a:spcAft>
              <a:buClr>
                <a:schemeClr val="dk1"/>
              </a:buClr>
              <a:buSzPts val="1100"/>
              <a:buFont typeface="Arial"/>
              <a:buNone/>
            </a:pPr>
            <a:r>
              <a:rPr lang="ko-KR" sz="1000" b="1">
                <a:solidFill>
                  <a:schemeClr val="dk1"/>
                </a:solidFill>
                <a:latin typeface="Malgun Gothic"/>
                <a:ea typeface="Malgun Gothic"/>
                <a:cs typeface="Malgun Gothic"/>
                <a:sym typeface="Malgun Gothic"/>
              </a:rPr>
              <a:t>    1.수신 시 쿠폰 제공                               2.포인트 적립                                   3.마케팅 정보수신 동의 안내</a:t>
            </a:r>
            <a:endParaRPr b="1">
              <a:solidFill>
                <a:schemeClr val="dk1"/>
              </a:solidFill>
              <a:latin typeface="Malgun Gothic"/>
              <a:ea typeface="Malgun Gothic"/>
              <a:cs typeface="Malgun Gothic"/>
              <a:sym typeface="Malgun Gothic"/>
            </a:endParaRPr>
          </a:p>
          <a:p>
            <a:pPr marL="457200" lvl="0" indent="457200" algn="l" rtl="0">
              <a:lnSpc>
                <a:spcPct val="115000"/>
              </a:lnSpc>
              <a:spcBef>
                <a:spcPts val="0"/>
              </a:spcBef>
              <a:spcAft>
                <a:spcPts val="0"/>
              </a:spcAft>
              <a:buClr>
                <a:schemeClr val="dk1"/>
              </a:buClr>
              <a:buSzPts val="1100"/>
              <a:buFont typeface="Arial"/>
              <a:buNone/>
            </a:pPr>
            <a:endParaRPr sz="900" b="1">
              <a:solidFill>
                <a:schemeClr val="dk1"/>
              </a:solidFill>
              <a:latin typeface="Malgun Gothic"/>
              <a:ea typeface="Malgun Gothic"/>
              <a:cs typeface="Malgun Gothic"/>
              <a:sym typeface="Malgun Gothic"/>
            </a:endParaRPr>
          </a:p>
          <a:p>
            <a:pPr marL="457200" lvl="0" indent="457200" algn="l" rtl="0">
              <a:lnSpc>
                <a:spcPct val="115000"/>
              </a:lnSpc>
              <a:spcBef>
                <a:spcPts val="0"/>
              </a:spcBef>
              <a:spcAft>
                <a:spcPts val="0"/>
              </a:spcAft>
              <a:buClr>
                <a:schemeClr val="dk1"/>
              </a:buClr>
              <a:buSzPts val="1100"/>
              <a:buFont typeface="Arial"/>
              <a:buNone/>
            </a:pPr>
            <a:endParaRPr sz="900" b="1">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400"/>
              <a:buFont typeface="Arial"/>
              <a:buNone/>
            </a:pPr>
            <a:endParaRPr>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sz="300"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r>
              <a:rPr lang="ko-KR" b="1">
                <a:latin typeface="Malgun Gothic"/>
                <a:ea typeface="Malgun Gothic"/>
                <a:cs typeface="Malgun Gothic"/>
                <a:sym typeface="Malgun Gothic"/>
              </a:rPr>
              <a:t>일반(마케팅 수신거부) 고객의 구매율이 떨어짐</a:t>
            </a:r>
            <a:r>
              <a:rPr lang="ko-KR">
                <a:latin typeface="Malgun Gothic"/>
                <a:ea typeface="Malgun Gothic"/>
                <a:cs typeface="Malgun Gothic"/>
                <a:sym typeface="Malgun Gothic"/>
              </a:rPr>
              <a:t> </a:t>
            </a:r>
            <a:r>
              <a:rPr lang="ko-KR" sz="1300" b="1">
                <a:latin typeface="Malgun Gothic"/>
                <a:ea typeface="Malgun Gothic"/>
                <a:cs typeface="Malgun Gothic"/>
                <a:sym typeface="Malgun Gothic"/>
              </a:rPr>
              <a:t>→</a:t>
            </a:r>
            <a:r>
              <a:rPr lang="ko-KR">
                <a:solidFill>
                  <a:schemeClr val="dk1"/>
                </a:solidFill>
                <a:latin typeface="Malgun Gothic"/>
                <a:ea typeface="Malgun Gothic"/>
                <a:cs typeface="Malgun Gothic"/>
                <a:sym typeface="Malgun Gothic"/>
              </a:rPr>
              <a:t> </a:t>
            </a:r>
            <a:r>
              <a:rPr lang="ko-KR" b="1">
                <a:solidFill>
                  <a:srgbClr val="0000FF"/>
                </a:solidFill>
                <a:latin typeface="Malgun Gothic"/>
                <a:ea typeface="Malgun Gothic"/>
                <a:cs typeface="Malgun Gothic"/>
                <a:sym typeface="Malgun Gothic"/>
              </a:rPr>
              <a:t>마케팅 정보 수신 동의 유도</a:t>
            </a:r>
            <a:r>
              <a:rPr lang="ko-KR">
                <a:solidFill>
                  <a:schemeClr val="dk1"/>
                </a:solidFill>
                <a:latin typeface="Malgun Gothic"/>
                <a:ea typeface="Malgun Gothic"/>
                <a:cs typeface="Malgun Gothic"/>
                <a:sym typeface="Malgun Gothic"/>
              </a:rPr>
              <a:t> </a:t>
            </a:r>
            <a:endParaRPr>
              <a:latin typeface="Malgun Gothic"/>
              <a:ea typeface="Malgun Gothic"/>
              <a:cs typeface="Malgun Gothic"/>
              <a:sym typeface="Malgun Gothic"/>
            </a:endParaRPr>
          </a:p>
          <a:p>
            <a:pPr marL="0" marR="0" lvl="0" indent="0" algn="just" rtl="0">
              <a:lnSpc>
                <a:spcPct val="100000"/>
              </a:lnSpc>
              <a:spcBef>
                <a:spcPts val="0"/>
              </a:spcBef>
              <a:spcAft>
                <a:spcPts val="0"/>
              </a:spcAft>
              <a:buClr>
                <a:srgbClr val="000000"/>
              </a:buClr>
              <a:buSzPts val="1400"/>
              <a:buFont typeface="Arial"/>
              <a:buNone/>
            </a:pPr>
            <a:r>
              <a:rPr lang="ko-KR" b="1">
                <a:latin typeface="Malgun Gothic"/>
                <a:ea typeface="Malgun Gothic"/>
                <a:cs typeface="Malgun Gothic"/>
                <a:sym typeface="Malgun Gothic"/>
              </a:rPr>
              <a:t>                 </a:t>
            </a:r>
            <a:r>
              <a:rPr lang="ko-KR" sz="1000" b="1">
                <a:latin typeface="Malgun Gothic"/>
                <a:ea typeface="Malgun Gothic"/>
                <a:cs typeface="Malgun Gothic"/>
                <a:sym typeface="Malgun Gothic"/>
              </a:rPr>
              <a:t>                                         	          </a:t>
            </a:r>
            <a:endParaRPr sz="1000" b="1">
              <a:latin typeface="Malgun Gothic"/>
              <a:ea typeface="Malgun Gothic"/>
              <a:cs typeface="Malgun Gothic"/>
              <a:sym typeface="Malgun Gothic"/>
            </a:endParaRPr>
          </a:p>
          <a:p>
            <a:pPr marL="0" marR="0" lvl="0" indent="0" algn="just" rtl="0">
              <a:lnSpc>
                <a:spcPct val="100000"/>
              </a:lnSpc>
              <a:spcBef>
                <a:spcPts val="0"/>
              </a:spcBef>
              <a:spcAft>
                <a:spcPts val="0"/>
              </a:spcAft>
              <a:buClr>
                <a:srgbClr val="000000"/>
              </a:buClr>
              <a:buSzPts val="1400"/>
              <a:buFont typeface="Arial"/>
              <a:buNone/>
            </a:pPr>
            <a:endParaRPr sz="1000" b="1">
              <a:latin typeface="Malgun Gothic"/>
              <a:ea typeface="Malgun Gothic"/>
              <a:cs typeface="Malgun Gothic"/>
              <a:sym typeface="Malgun Gothic"/>
            </a:endParaRPr>
          </a:p>
          <a:p>
            <a:pPr marL="0" marR="0" lvl="0" indent="0" algn="just" rtl="0">
              <a:lnSpc>
                <a:spcPct val="100000"/>
              </a:lnSpc>
              <a:spcBef>
                <a:spcPts val="0"/>
              </a:spcBef>
              <a:spcAft>
                <a:spcPts val="0"/>
              </a:spcAft>
              <a:buClr>
                <a:srgbClr val="000000"/>
              </a:buClr>
              <a:buSzPts val="1400"/>
              <a:buFont typeface="Arial"/>
              <a:buNone/>
            </a:pPr>
            <a:endParaRPr sz="1000" b="1">
              <a:latin typeface="Malgun Gothic"/>
              <a:ea typeface="Malgun Gothic"/>
              <a:cs typeface="Malgun Gothic"/>
              <a:sym typeface="Malgun Gothic"/>
            </a:endParaRPr>
          </a:p>
          <a:p>
            <a:pPr marL="0" marR="0" lvl="0" indent="0" algn="just" rtl="0">
              <a:lnSpc>
                <a:spcPct val="100000"/>
              </a:lnSpc>
              <a:spcBef>
                <a:spcPts val="0"/>
              </a:spcBef>
              <a:spcAft>
                <a:spcPts val="0"/>
              </a:spcAft>
              <a:buClr>
                <a:srgbClr val="000000"/>
              </a:buClr>
              <a:buSzPts val="1400"/>
              <a:buFont typeface="Arial"/>
              <a:buNone/>
            </a:pPr>
            <a:endParaRPr sz="1000" b="1">
              <a:latin typeface="Malgun Gothic"/>
              <a:ea typeface="Malgun Gothic"/>
              <a:cs typeface="Malgun Gothic"/>
              <a:sym typeface="Malgun Gothic"/>
            </a:endParaRPr>
          </a:p>
        </p:txBody>
      </p:sp>
      <p:sp>
        <p:nvSpPr>
          <p:cNvPr id="316" name="Google Shape;316;p25"/>
          <p:cNvSpPr/>
          <p:nvPr/>
        </p:nvSpPr>
        <p:spPr>
          <a:xfrm>
            <a:off x="807591" y="1065550"/>
            <a:ext cx="72909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회원구분 관리 </a:t>
            </a:r>
            <a:endParaRPr sz="1400" b="1" i="0" u="none" strike="noStrike" cap="none">
              <a:solidFill>
                <a:srgbClr val="366092"/>
              </a:solidFill>
              <a:latin typeface="Malgun Gothic"/>
              <a:ea typeface="Malgun Gothic"/>
              <a:cs typeface="Malgun Gothic"/>
              <a:sym typeface="Malgun Gothic"/>
            </a:endParaRPr>
          </a:p>
        </p:txBody>
      </p:sp>
      <p:sp>
        <p:nvSpPr>
          <p:cNvPr id="317" name="Google Shape;317;p25"/>
          <p:cNvSpPr/>
          <p:nvPr/>
        </p:nvSpPr>
        <p:spPr>
          <a:xfrm>
            <a:off x="388975" y="3228625"/>
            <a:ext cx="8127900" cy="1841700"/>
          </a:xfrm>
          <a:prstGeom prst="rect">
            <a:avLst/>
          </a:prstGeom>
          <a:solidFill>
            <a:srgbClr val="DAE4F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r>
              <a:rPr lang="ko-KR" b="1">
                <a:latin typeface="Malgun Gothic"/>
                <a:ea typeface="Malgun Gothic"/>
                <a:cs typeface="Malgun Gothic"/>
                <a:sym typeface="Malgun Gothic"/>
              </a:rPr>
              <a:t>유튜브, SNS 광고로 유입된 고객의 구입률이 높음</a:t>
            </a:r>
            <a:r>
              <a:rPr lang="ko-KR">
                <a:latin typeface="Malgun Gothic"/>
                <a:ea typeface="Malgun Gothic"/>
                <a:cs typeface="Malgun Gothic"/>
                <a:sym typeface="Malgun Gothic"/>
              </a:rPr>
              <a:t> </a:t>
            </a:r>
            <a:r>
              <a:rPr lang="ko-KR" sz="1300" b="1">
                <a:solidFill>
                  <a:schemeClr val="dk1"/>
                </a:solidFill>
                <a:latin typeface="Malgun Gothic"/>
                <a:ea typeface="Malgun Gothic"/>
                <a:cs typeface="Malgun Gothic"/>
                <a:sym typeface="Malgun Gothic"/>
              </a:rPr>
              <a:t>→</a:t>
            </a:r>
            <a:r>
              <a:rPr lang="ko-KR">
                <a:latin typeface="Malgun Gothic"/>
                <a:ea typeface="Malgun Gothic"/>
                <a:cs typeface="Malgun Gothic"/>
                <a:sym typeface="Malgun Gothic"/>
              </a:rPr>
              <a:t> </a:t>
            </a:r>
            <a:r>
              <a:rPr lang="ko-KR" b="1">
                <a:solidFill>
                  <a:srgbClr val="0000FF"/>
                </a:solidFill>
                <a:latin typeface="Malgun Gothic"/>
                <a:ea typeface="Malgun Gothic"/>
                <a:cs typeface="Malgun Gothic"/>
                <a:sym typeface="Malgun Gothic"/>
              </a:rPr>
              <a:t>마케팅 확대 및 매체별 광고 맞춤 제작</a:t>
            </a:r>
            <a:r>
              <a:rPr lang="ko-KR">
                <a:latin typeface="Malgun Gothic"/>
                <a:ea typeface="Malgun Gothic"/>
                <a:cs typeface="Malgun Gothic"/>
                <a:sym typeface="Malgun Gothic"/>
              </a:rPr>
              <a:t> </a:t>
            </a:r>
            <a:endParaRPr>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a:latin typeface="Malgun Gothic"/>
              <a:ea typeface="Malgun Gothic"/>
              <a:cs typeface="Malgun Gothic"/>
              <a:sym typeface="Malgun Gothic"/>
            </a:endParaRPr>
          </a:p>
        </p:txBody>
      </p:sp>
      <p:sp>
        <p:nvSpPr>
          <p:cNvPr id="318" name="Google Shape;318;p25"/>
          <p:cNvSpPr/>
          <p:nvPr/>
        </p:nvSpPr>
        <p:spPr>
          <a:xfrm>
            <a:off x="807585" y="3076225"/>
            <a:ext cx="72906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45720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마케팅 매체 전략 수립</a:t>
            </a:r>
            <a:endParaRPr sz="1400" b="1" i="0" u="none" strike="noStrike" cap="none">
              <a:solidFill>
                <a:srgbClr val="366092"/>
              </a:solidFill>
              <a:latin typeface="Malgun Gothic"/>
              <a:ea typeface="Malgun Gothic"/>
              <a:cs typeface="Malgun Gothic"/>
              <a:sym typeface="Malgun Gothic"/>
            </a:endParaRPr>
          </a:p>
        </p:txBody>
      </p:sp>
      <p:pic>
        <p:nvPicPr>
          <p:cNvPr id="319" name="Google Shape;319;p25"/>
          <p:cNvPicPr preferRelativeResize="0"/>
          <p:nvPr/>
        </p:nvPicPr>
        <p:blipFill rotWithShape="1">
          <a:blip r:embed="rId3">
            <a:alphaModFix/>
          </a:blip>
          <a:srcRect l="21456" t="42821" r="51925" b="43887"/>
          <a:stretch/>
        </p:blipFill>
        <p:spPr>
          <a:xfrm>
            <a:off x="513725" y="3657650"/>
            <a:ext cx="2588899" cy="940599"/>
          </a:xfrm>
          <a:prstGeom prst="rect">
            <a:avLst/>
          </a:prstGeom>
          <a:noFill/>
          <a:ln w="9525" cap="flat" cmpd="sng">
            <a:solidFill>
              <a:srgbClr val="000000"/>
            </a:solidFill>
            <a:prstDash val="solid"/>
            <a:round/>
            <a:headEnd type="none" w="sm" len="sm"/>
            <a:tailEnd type="none" w="sm" len="sm"/>
          </a:ln>
        </p:spPr>
      </p:pic>
      <p:sp>
        <p:nvSpPr>
          <p:cNvPr id="320" name="Google Shape;320;p25"/>
          <p:cNvSpPr txBox="1"/>
          <p:nvPr/>
        </p:nvSpPr>
        <p:spPr>
          <a:xfrm>
            <a:off x="416858" y="3366025"/>
            <a:ext cx="3546600"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b="1">
                <a:latin typeface="Malgun Gothic"/>
                <a:ea typeface="Malgun Gothic"/>
                <a:cs typeface="Malgun Gothic"/>
                <a:sym typeface="Malgun Gothic"/>
              </a:rPr>
              <a:t>1.자영업 관련 인플루언서 협찬광고 &amp; 오버레이 광고</a:t>
            </a:r>
            <a:endParaRPr sz="1000" b="1">
              <a:latin typeface="Malgun Gothic"/>
              <a:ea typeface="Malgun Gothic"/>
              <a:cs typeface="Malgun Gothic"/>
              <a:sym typeface="Malgun Gothic"/>
            </a:endParaRPr>
          </a:p>
        </p:txBody>
      </p:sp>
      <p:pic>
        <p:nvPicPr>
          <p:cNvPr id="321" name="Google Shape;321;p25"/>
          <p:cNvPicPr preferRelativeResize="0"/>
          <p:nvPr/>
        </p:nvPicPr>
        <p:blipFill>
          <a:blip r:embed="rId4">
            <a:alphaModFix/>
          </a:blip>
          <a:stretch>
            <a:fillRect/>
          </a:stretch>
        </p:blipFill>
        <p:spPr>
          <a:xfrm>
            <a:off x="3224825" y="3657650"/>
            <a:ext cx="1347175" cy="940600"/>
          </a:xfrm>
          <a:prstGeom prst="rect">
            <a:avLst/>
          </a:prstGeom>
          <a:noFill/>
          <a:ln w="9525" cap="flat" cmpd="sng">
            <a:solidFill>
              <a:srgbClr val="000000"/>
            </a:solidFill>
            <a:prstDash val="solid"/>
            <a:round/>
            <a:headEnd type="none" w="sm" len="sm"/>
            <a:tailEnd type="none" w="sm" len="sm"/>
          </a:ln>
        </p:spPr>
      </p:pic>
      <p:pic>
        <p:nvPicPr>
          <p:cNvPr id="322" name="Google Shape;322;p25"/>
          <p:cNvPicPr preferRelativeResize="0"/>
          <p:nvPr/>
        </p:nvPicPr>
        <p:blipFill>
          <a:blip r:embed="rId5">
            <a:alphaModFix/>
          </a:blip>
          <a:stretch>
            <a:fillRect/>
          </a:stretch>
        </p:blipFill>
        <p:spPr>
          <a:xfrm>
            <a:off x="6574266" y="3657650"/>
            <a:ext cx="1541808" cy="940600"/>
          </a:xfrm>
          <a:prstGeom prst="rect">
            <a:avLst/>
          </a:prstGeom>
          <a:noFill/>
          <a:ln w="9525" cap="flat" cmpd="sng">
            <a:solidFill>
              <a:srgbClr val="000000"/>
            </a:solidFill>
            <a:prstDash val="solid"/>
            <a:round/>
            <a:headEnd type="none" w="sm" len="sm"/>
            <a:tailEnd type="none" w="sm" len="sm"/>
          </a:ln>
        </p:spPr>
      </p:pic>
      <p:sp>
        <p:nvSpPr>
          <p:cNvPr id="323" name="Google Shape;323;p25"/>
          <p:cNvSpPr txBox="1"/>
          <p:nvPr/>
        </p:nvSpPr>
        <p:spPr>
          <a:xfrm>
            <a:off x="4804850" y="3366025"/>
            <a:ext cx="22860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b="1">
                <a:latin typeface="Malgun Gothic"/>
                <a:ea typeface="Malgun Gothic"/>
                <a:cs typeface="Malgun Gothic"/>
                <a:sym typeface="Malgun Gothic"/>
              </a:rPr>
              <a:t>2. SNS(페이스북,카카오톡 등)광고</a:t>
            </a:r>
            <a:endParaRPr sz="1000" b="1">
              <a:latin typeface="Malgun Gothic"/>
              <a:ea typeface="Malgun Gothic"/>
              <a:cs typeface="Malgun Gothic"/>
              <a:sym typeface="Malgun Gothic"/>
            </a:endParaRPr>
          </a:p>
        </p:txBody>
      </p:sp>
      <p:pic>
        <p:nvPicPr>
          <p:cNvPr id="324" name="Google Shape;324;p25"/>
          <p:cNvPicPr preferRelativeResize="0"/>
          <p:nvPr/>
        </p:nvPicPr>
        <p:blipFill>
          <a:blip r:embed="rId6">
            <a:alphaModFix/>
          </a:blip>
          <a:stretch>
            <a:fillRect/>
          </a:stretch>
        </p:blipFill>
        <p:spPr>
          <a:xfrm>
            <a:off x="4877375" y="3657650"/>
            <a:ext cx="1601994" cy="940600"/>
          </a:xfrm>
          <a:prstGeom prst="rect">
            <a:avLst/>
          </a:prstGeom>
          <a:noFill/>
          <a:ln w="9525" cap="flat" cmpd="sng">
            <a:solidFill>
              <a:srgbClr val="000000"/>
            </a:solidFill>
            <a:prstDash val="solid"/>
            <a:round/>
            <a:headEnd type="none" w="sm" len="sm"/>
            <a:tailEnd type="none" w="sm" len="sm"/>
          </a:ln>
        </p:spPr>
      </p:pic>
      <p:pic>
        <p:nvPicPr>
          <p:cNvPr id="325" name="Google Shape;325;p25"/>
          <p:cNvPicPr preferRelativeResize="0"/>
          <p:nvPr/>
        </p:nvPicPr>
        <p:blipFill rotWithShape="1">
          <a:blip r:embed="rId7">
            <a:alphaModFix/>
          </a:blip>
          <a:srcRect l="1181" r="1171"/>
          <a:stretch/>
        </p:blipFill>
        <p:spPr>
          <a:xfrm>
            <a:off x="1112625" y="1699350"/>
            <a:ext cx="1767516" cy="854275"/>
          </a:xfrm>
          <a:prstGeom prst="rect">
            <a:avLst/>
          </a:prstGeom>
          <a:noFill/>
          <a:ln w="9525" cap="flat" cmpd="sng">
            <a:solidFill>
              <a:srgbClr val="000000"/>
            </a:solidFill>
            <a:prstDash val="solid"/>
            <a:round/>
            <a:headEnd type="none" w="sm" len="sm"/>
            <a:tailEnd type="none" w="sm" len="sm"/>
          </a:ln>
        </p:spPr>
      </p:pic>
      <p:pic>
        <p:nvPicPr>
          <p:cNvPr id="326" name="Google Shape;326;p25"/>
          <p:cNvPicPr preferRelativeResize="0"/>
          <p:nvPr/>
        </p:nvPicPr>
        <p:blipFill rotWithShape="1">
          <a:blip r:embed="rId8">
            <a:alphaModFix/>
          </a:blip>
          <a:srcRect l="10344" t="6936" r="9218" b="48424"/>
          <a:stretch/>
        </p:blipFill>
        <p:spPr>
          <a:xfrm>
            <a:off x="3619789" y="1699350"/>
            <a:ext cx="1767525" cy="854275"/>
          </a:xfrm>
          <a:prstGeom prst="rect">
            <a:avLst/>
          </a:prstGeom>
          <a:noFill/>
          <a:ln w="9525" cap="flat" cmpd="sng">
            <a:solidFill>
              <a:srgbClr val="000000"/>
            </a:solidFill>
            <a:prstDash val="solid"/>
            <a:round/>
            <a:headEnd type="none" w="sm" len="sm"/>
            <a:tailEnd type="none" w="sm" len="sm"/>
          </a:ln>
        </p:spPr>
      </p:pic>
      <p:pic>
        <p:nvPicPr>
          <p:cNvPr id="327" name="Google Shape;327;p25"/>
          <p:cNvPicPr preferRelativeResize="0"/>
          <p:nvPr/>
        </p:nvPicPr>
        <p:blipFill rotWithShape="1">
          <a:blip r:embed="rId9">
            <a:alphaModFix/>
          </a:blip>
          <a:srcRect l="3346" t="5977" r="5975" b="4808"/>
          <a:stretch/>
        </p:blipFill>
        <p:spPr>
          <a:xfrm>
            <a:off x="5970127" y="1664113"/>
            <a:ext cx="1767525" cy="854275"/>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6"/>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ko-KR" sz="2000">
                <a:solidFill>
                  <a:srgbClr val="002060"/>
                </a:solidFill>
                <a:latin typeface="Malgun Gothic"/>
                <a:ea typeface="Malgun Gothic"/>
                <a:cs typeface="Malgun Gothic"/>
                <a:sym typeface="Malgun Gothic"/>
              </a:rPr>
              <a:t>4</a:t>
            </a:r>
            <a:r>
              <a:rPr lang="ko-KR" sz="2000" i="0" u="none" strike="noStrike" cap="none">
                <a:solidFill>
                  <a:srgbClr val="002060"/>
                </a:solidFill>
                <a:latin typeface="Malgun Gothic"/>
                <a:ea typeface="Malgun Gothic"/>
                <a:cs typeface="Malgun Gothic"/>
                <a:sym typeface="Malgun Gothic"/>
              </a:rPr>
              <a:t>. </a:t>
            </a:r>
            <a:r>
              <a:rPr lang="ko-KR" sz="2000">
                <a:solidFill>
                  <a:srgbClr val="002060"/>
                </a:solidFill>
                <a:latin typeface="Malgun Gothic"/>
                <a:ea typeface="Malgun Gothic"/>
                <a:cs typeface="Malgun Gothic"/>
                <a:sym typeface="Malgun Gothic"/>
              </a:rPr>
              <a:t>개선안</a:t>
            </a:r>
            <a:endParaRPr sz="2000" i="0" u="none" strike="noStrike" cap="none">
              <a:solidFill>
                <a:srgbClr val="002060"/>
              </a:solidFill>
              <a:latin typeface="Malgun Gothic"/>
              <a:ea typeface="Malgun Gothic"/>
              <a:cs typeface="Malgun Gothic"/>
              <a:sym typeface="Malgun Gothic"/>
            </a:endParaRPr>
          </a:p>
        </p:txBody>
      </p:sp>
      <p:cxnSp>
        <p:nvCxnSpPr>
          <p:cNvPr id="334" name="Google Shape;334;p26"/>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335" name="Google Shape;335;p26"/>
          <p:cNvSpPr txBox="1"/>
          <p:nvPr/>
        </p:nvSpPr>
        <p:spPr>
          <a:xfrm>
            <a:off x="250575" y="584581"/>
            <a:ext cx="8199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600" b="1">
                <a:solidFill>
                  <a:schemeClr val="dk1"/>
                </a:solidFill>
                <a:latin typeface="Malgun Gothic"/>
                <a:ea typeface="Malgun Gothic"/>
                <a:cs typeface="Malgun Gothic"/>
                <a:sym typeface="Malgun Gothic"/>
              </a:rPr>
              <a:t>3. 고객 분석에 기반한 마케팅 전략 수립 및 홈페이지 UI 개선  </a:t>
            </a:r>
            <a:endParaRPr sz="1600" b="1" i="0" u="none" strike="noStrike" cap="none">
              <a:solidFill>
                <a:schemeClr val="dk1"/>
              </a:solidFill>
              <a:latin typeface="Malgun Gothic"/>
              <a:ea typeface="Malgun Gothic"/>
              <a:cs typeface="Malgun Gothic"/>
              <a:sym typeface="Malgun Gothic"/>
            </a:endParaRPr>
          </a:p>
        </p:txBody>
      </p:sp>
      <p:sp>
        <p:nvSpPr>
          <p:cNvPr id="336" name="Google Shape;336;p26"/>
          <p:cNvSpPr/>
          <p:nvPr/>
        </p:nvSpPr>
        <p:spPr>
          <a:xfrm>
            <a:off x="388975" y="1217950"/>
            <a:ext cx="8127900" cy="1723800"/>
          </a:xfrm>
          <a:prstGeom prst="rect">
            <a:avLst/>
          </a:prstGeom>
          <a:solidFill>
            <a:srgbClr val="DAE4F1"/>
          </a:solidFill>
          <a:ln>
            <a:noFill/>
          </a:ln>
        </p:spPr>
        <p:txBody>
          <a:bodyPr spcFirstLastPara="1" wrap="square" lIns="91425" tIns="45700" rIns="91425" bIns="45700" anchor="ctr" anchorCtr="0">
            <a:noAutofit/>
          </a:bodyPr>
          <a:lstStyle/>
          <a:p>
            <a:pPr marL="2286000" marR="0" lvl="0" indent="457200" algn="l" rtl="0">
              <a:lnSpc>
                <a:spcPct val="100000"/>
              </a:lnSpc>
              <a:spcBef>
                <a:spcPts val="0"/>
              </a:spcBef>
              <a:spcAft>
                <a:spcPts val="0"/>
              </a:spcAft>
              <a:buClr>
                <a:srgbClr val="000000"/>
              </a:buClr>
              <a:buSzPts val="1400"/>
              <a:buFont typeface="Arial"/>
              <a:buNone/>
            </a:pPr>
            <a:r>
              <a:rPr lang="ko-KR" b="1" dirty="0">
                <a:latin typeface="Malgun Gothic"/>
                <a:ea typeface="Malgun Gothic"/>
                <a:cs typeface="Malgun Gothic"/>
                <a:sym typeface="Malgun Gothic"/>
              </a:rPr>
              <a:t> 		</a:t>
            </a:r>
            <a:r>
              <a:rPr lang="en-US" altLang="ko-KR" b="1" dirty="0">
                <a:latin typeface="Malgun Gothic"/>
                <a:ea typeface="Malgun Gothic"/>
                <a:cs typeface="Malgun Gothic"/>
                <a:sym typeface="Malgun Gothic"/>
              </a:rPr>
              <a:t>        </a:t>
            </a:r>
            <a:r>
              <a:rPr lang="ko-KR" b="1" dirty="0">
                <a:latin typeface="Malgun Gothic"/>
                <a:ea typeface="Malgun Gothic"/>
                <a:cs typeface="Malgun Gothic"/>
                <a:sym typeface="Malgun Gothic"/>
              </a:rPr>
              <a:t>중식,</a:t>
            </a:r>
            <a:r>
              <a:rPr lang="en-US" altLang="ko-KR" b="1" dirty="0">
                <a:latin typeface="Malgun Gothic"/>
                <a:ea typeface="Malgun Gothic"/>
                <a:cs typeface="Malgun Gothic"/>
                <a:sym typeface="Malgun Gothic"/>
              </a:rPr>
              <a:t> </a:t>
            </a:r>
            <a:r>
              <a:rPr lang="ko-KR" b="1" dirty="0">
                <a:latin typeface="Malgun Gothic"/>
                <a:ea typeface="Malgun Gothic"/>
                <a:cs typeface="Malgun Gothic"/>
                <a:sym typeface="Malgun Gothic"/>
              </a:rPr>
              <a:t>한식 업종이 구매력이 높음</a:t>
            </a:r>
            <a:endParaRPr b="1" dirty="0">
              <a:latin typeface="Malgun Gothic"/>
              <a:ea typeface="Malgun Gothic"/>
              <a:cs typeface="Malgun Gothic"/>
              <a:sym typeface="Malgun Gothic"/>
            </a:endParaRPr>
          </a:p>
          <a:p>
            <a:pPr marL="0" marR="0" lvl="0" indent="0" algn="ctr" rtl="0">
              <a:lnSpc>
                <a:spcPct val="100000"/>
              </a:lnSpc>
              <a:spcBef>
                <a:spcPts val="0"/>
              </a:spcBef>
              <a:spcAft>
                <a:spcPts val="0"/>
              </a:spcAft>
              <a:buClr>
                <a:srgbClr val="000000"/>
              </a:buClr>
              <a:buSzPts val="1400"/>
              <a:buFont typeface="Arial"/>
              <a:buNone/>
            </a:pPr>
            <a:endParaRPr b="1" dirty="0">
              <a:latin typeface="Malgun Gothic"/>
              <a:ea typeface="Malgun Gothic"/>
              <a:cs typeface="Malgun Gothic"/>
              <a:sym typeface="Malgun Gothic"/>
            </a:endParaRPr>
          </a:p>
          <a:p>
            <a:pPr marL="5029200" marR="0" lvl="0" indent="0" algn="l" rtl="0">
              <a:lnSpc>
                <a:spcPct val="100000"/>
              </a:lnSpc>
              <a:spcBef>
                <a:spcPts val="0"/>
              </a:spcBef>
              <a:spcAft>
                <a:spcPts val="0"/>
              </a:spcAft>
              <a:buClr>
                <a:srgbClr val="000000"/>
              </a:buClr>
              <a:buSzPts val="1400"/>
              <a:buFont typeface="Arial"/>
              <a:buNone/>
            </a:pPr>
            <a:endParaRPr lang="ko-KR" altLang="en-US" b="1" dirty="0">
              <a:latin typeface="Malgun Gothic"/>
              <a:ea typeface="Malgun Gothic"/>
              <a:cs typeface="Malgun Gothic"/>
              <a:sym typeface="Malgun Gothic"/>
            </a:endParaRPr>
          </a:p>
          <a:p>
            <a:pPr marL="5029200" marR="0" lvl="0" indent="0" algn="l" rtl="0">
              <a:lnSpc>
                <a:spcPct val="100000"/>
              </a:lnSpc>
              <a:spcBef>
                <a:spcPts val="0"/>
              </a:spcBef>
              <a:spcAft>
                <a:spcPts val="0"/>
              </a:spcAft>
              <a:buClr>
                <a:srgbClr val="000000"/>
              </a:buClr>
              <a:buSzPts val="1400"/>
              <a:buFont typeface="Arial"/>
              <a:buNone/>
            </a:pPr>
            <a:r>
              <a:rPr lang="ko-KR" b="1" dirty="0">
                <a:latin typeface="Malgun Gothic"/>
                <a:ea typeface="Malgun Gothic"/>
                <a:cs typeface="Malgun Gothic"/>
                <a:sym typeface="Malgun Gothic"/>
              </a:rPr>
              <a:t>비주류 용기인 일식</a:t>
            </a:r>
            <a:r>
              <a:rPr lang="en-US" altLang="ko-KR" b="1" dirty="0">
                <a:latin typeface="Malgun Gothic"/>
                <a:ea typeface="Malgun Gothic"/>
                <a:cs typeface="Malgun Gothic"/>
                <a:sym typeface="Malgun Gothic"/>
              </a:rPr>
              <a:t>, </a:t>
            </a:r>
            <a:r>
              <a:rPr lang="ko-KR" b="1" dirty="0">
                <a:latin typeface="Malgun Gothic"/>
                <a:ea typeface="Malgun Gothic"/>
                <a:cs typeface="Malgun Gothic"/>
                <a:sym typeface="Malgun Gothic"/>
              </a:rPr>
              <a:t>양식</a:t>
            </a:r>
            <a:r>
              <a:rPr lang="en-US" altLang="ko-KR" b="1" dirty="0">
                <a:latin typeface="Malgun Gothic"/>
                <a:ea typeface="Malgun Gothic"/>
                <a:cs typeface="Malgun Gothic"/>
                <a:sym typeface="Malgun Gothic"/>
              </a:rPr>
              <a:t>, </a:t>
            </a:r>
            <a:r>
              <a:rPr lang="ko-KR" b="1" dirty="0">
                <a:latin typeface="Malgun Gothic"/>
                <a:ea typeface="Malgun Gothic"/>
                <a:cs typeface="Malgun Gothic"/>
                <a:sym typeface="Malgun Gothic"/>
              </a:rPr>
              <a:t>분식 </a:t>
            </a:r>
            <a:endParaRPr lang="en-US" altLang="ko-KR" b="1" dirty="0">
              <a:latin typeface="Malgun Gothic"/>
              <a:ea typeface="Malgun Gothic"/>
              <a:cs typeface="Malgun Gothic"/>
              <a:sym typeface="Malgun Gothic"/>
            </a:endParaRPr>
          </a:p>
          <a:p>
            <a:pPr marL="5029200" marR="0" lvl="0" indent="0" algn="l" rtl="0">
              <a:lnSpc>
                <a:spcPct val="100000"/>
              </a:lnSpc>
              <a:spcBef>
                <a:spcPts val="0"/>
              </a:spcBef>
              <a:spcAft>
                <a:spcPts val="0"/>
              </a:spcAft>
              <a:buClr>
                <a:srgbClr val="000000"/>
              </a:buClr>
              <a:buSzPts val="1400"/>
              <a:buFont typeface="Arial"/>
              <a:buNone/>
            </a:pPr>
            <a:r>
              <a:rPr lang="ko-KR" b="1" dirty="0">
                <a:latin typeface="Malgun Gothic"/>
                <a:ea typeface="Malgun Gothic"/>
                <a:cs typeface="Malgun Gothic"/>
                <a:sym typeface="Malgun Gothic"/>
              </a:rPr>
              <a:t>제품 다양화 및 혜택 증가 혹은 할인</a:t>
            </a:r>
            <a:endParaRPr b="1" dirty="0">
              <a:latin typeface="Malgun Gothic"/>
              <a:ea typeface="Malgun Gothic"/>
              <a:cs typeface="Malgun Gothic"/>
              <a:sym typeface="Malgun Gothic"/>
            </a:endParaRPr>
          </a:p>
        </p:txBody>
      </p:sp>
      <p:sp>
        <p:nvSpPr>
          <p:cNvPr id="337" name="Google Shape;337;p26"/>
          <p:cNvSpPr/>
          <p:nvPr/>
        </p:nvSpPr>
        <p:spPr>
          <a:xfrm>
            <a:off x="807591" y="1065550"/>
            <a:ext cx="72909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중식 이외 업종에 대한 혜택 강화 </a:t>
            </a:r>
            <a:endParaRPr sz="1400" b="1" i="0" u="none" strike="noStrike" cap="none">
              <a:solidFill>
                <a:srgbClr val="366092"/>
              </a:solidFill>
              <a:latin typeface="Malgun Gothic"/>
              <a:ea typeface="Malgun Gothic"/>
              <a:cs typeface="Malgun Gothic"/>
              <a:sym typeface="Malgun Gothic"/>
            </a:endParaRPr>
          </a:p>
        </p:txBody>
      </p:sp>
      <p:sp>
        <p:nvSpPr>
          <p:cNvPr id="338" name="Google Shape;338;p26"/>
          <p:cNvSpPr/>
          <p:nvPr/>
        </p:nvSpPr>
        <p:spPr>
          <a:xfrm>
            <a:off x="388975" y="3228625"/>
            <a:ext cx="8127900" cy="18162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a:p>
        </p:txBody>
      </p:sp>
      <p:sp>
        <p:nvSpPr>
          <p:cNvPr id="339" name="Google Shape;339;p26"/>
          <p:cNvSpPr/>
          <p:nvPr/>
        </p:nvSpPr>
        <p:spPr>
          <a:xfrm>
            <a:off x="807585" y="3076225"/>
            <a:ext cx="72906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45720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고령층 고객을 위한  접근성 및 편의성이 높은 UI 제안</a:t>
            </a:r>
            <a:endParaRPr sz="1400" b="1" i="0" u="none" strike="noStrike" cap="none">
              <a:solidFill>
                <a:srgbClr val="366092"/>
              </a:solidFill>
              <a:latin typeface="Malgun Gothic"/>
              <a:ea typeface="Malgun Gothic"/>
              <a:cs typeface="Malgun Gothic"/>
              <a:sym typeface="Malgun Gothic"/>
            </a:endParaRPr>
          </a:p>
        </p:txBody>
      </p:sp>
      <p:pic>
        <p:nvPicPr>
          <p:cNvPr id="340" name="Google Shape;340;p26"/>
          <p:cNvPicPr preferRelativeResize="0"/>
          <p:nvPr/>
        </p:nvPicPr>
        <p:blipFill>
          <a:blip r:embed="rId3">
            <a:alphaModFix/>
          </a:blip>
          <a:stretch>
            <a:fillRect/>
          </a:stretch>
        </p:blipFill>
        <p:spPr>
          <a:xfrm>
            <a:off x="491850" y="3511300"/>
            <a:ext cx="3291625" cy="1481875"/>
          </a:xfrm>
          <a:prstGeom prst="rect">
            <a:avLst/>
          </a:prstGeom>
          <a:noFill/>
          <a:ln w="9525" cap="flat" cmpd="sng">
            <a:solidFill>
              <a:srgbClr val="000000"/>
            </a:solidFill>
            <a:prstDash val="solid"/>
            <a:round/>
            <a:headEnd type="none" w="sm" len="sm"/>
            <a:tailEnd type="none" w="sm" len="sm"/>
          </a:ln>
        </p:spPr>
      </p:pic>
      <p:pic>
        <p:nvPicPr>
          <p:cNvPr id="341" name="Google Shape;341;p26"/>
          <p:cNvPicPr preferRelativeResize="0"/>
          <p:nvPr/>
        </p:nvPicPr>
        <p:blipFill>
          <a:blip r:embed="rId4">
            <a:alphaModFix/>
          </a:blip>
          <a:stretch>
            <a:fillRect/>
          </a:stretch>
        </p:blipFill>
        <p:spPr>
          <a:xfrm>
            <a:off x="3093050" y="1477825"/>
            <a:ext cx="2133101" cy="1093925"/>
          </a:xfrm>
          <a:prstGeom prst="rect">
            <a:avLst/>
          </a:prstGeom>
          <a:noFill/>
          <a:ln w="9525" cap="flat" cmpd="sng">
            <a:solidFill>
              <a:srgbClr val="000000"/>
            </a:solidFill>
            <a:prstDash val="solid"/>
            <a:round/>
            <a:headEnd type="none" w="sm" len="sm"/>
            <a:tailEnd type="none" w="sm" len="sm"/>
          </a:ln>
        </p:spPr>
      </p:pic>
      <p:pic>
        <p:nvPicPr>
          <p:cNvPr id="342" name="Google Shape;342;p26"/>
          <p:cNvPicPr preferRelativeResize="0"/>
          <p:nvPr/>
        </p:nvPicPr>
        <p:blipFill>
          <a:blip r:embed="rId5">
            <a:alphaModFix/>
          </a:blip>
          <a:stretch>
            <a:fillRect/>
          </a:stretch>
        </p:blipFill>
        <p:spPr>
          <a:xfrm>
            <a:off x="491850" y="1477825"/>
            <a:ext cx="2324224" cy="1371375"/>
          </a:xfrm>
          <a:prstGeom prst="rect">
            <a:avLst/>
          </a:prstGeom>
          <a:noFill/>
          <a:ln w="9525" cap="flat" cmpd="sng">
            <a:solidFill>
              <a:srgbClr val="000000"/>
            </a:solidFill>
            <a:prstDash val="solid"/>
            <a:round/>
            <a:headEnd type="none" w="sm" len="sm"/>
            <a:tailEnd type="none" w="sm" len="sm"/>
          </a:ln>
        </p:spPr>
      </p:pic>
      <p:sp>
        <p:nvSpPr>
          <p:cNvPr id="343" name="Google Shape;343;p26"/>
          <p:cNvSpPr txBox="1"/>
          <p:nvPr/>
        </p:nvSpPr>
        <p:spPr>
          <a:xfrm>
            <a:off x="4101450" y="3889025"/>
            <a:ext cx="3996900" cy="100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500" b="1">
                <a:latin typeface="Malgun Gothic"/>
                <a:ea typeface="Malgun Gothic"/>
                <a:cs typeface="Malgun Gothic"/>
                <a:sym typeface="Malgun Gothic"/>
              </a:rPr>
              <a:t>· </a:t>
            </a:r>
            <a:r>
              <a:rPr lang="ko-KR" b="1">
                <a:latin typeface="Malgun Gothic"/>
                <a:ea typeface="Malgun Gothic"/>
                <a:cs typeface="Malgun Gothic"/>
                <a:sym typeface="Malgun Gothic"/>
              </a:rPr>
              <a:t>각 제품의 아이덴티티가 반영되어있는</a:t>
            </a:r>
            <a:endParaRPr b="1">
              <a:latin typeface="Malgun Gothic"/>
              <a:ea typeface="Malgun Gothic"/>
              <a:cs typeface="Malgun Gothic"/>
              <a:sym typeface="Malgun Gothic"/>
            </a:endParaRPr>
          </a:p>
          <a:p>
            <a:pPr marL="0" lvl="0" indent="0" algn="l" rtl="0">
              <a:spcBef>
                <a:spcPts val="0"/>
              </a:spcBef>
              <a:spcAft>
                <a:spcPts val="0"/>
              </a:spcAft>
              <a:buNone/>
            </a:pPr>
            <a:r>
              <a:rPr lang="ko-KR" b="1">
                <a:latin typeface="Malgun Gothic"/>
                <a:ea typeface="Malgun Gothic"/>
                <a:cs typeface="Malgun Gothic"/>
                <a:sym typeface="Malgun Gothic"/>
              </a:rPr>
              <a:t> 용기 이미지를 사용하여 가독성을 높임 </a:t>
            </a:r>
            <a:endParaRPr b="1">
              <a:latin typeface="Malgun Gothic"/>
              <a:ea typeface="Malgun Gothic"/>
              <a:cs typeface="Malgun Gothic"/>
              <a:sym typeface="Malgun Gothic"/>
            </a:endParaRPr>
          </a:p>
          <a:p>
            <a:pPr marL="0" lvl="0" indent="0" algn="l" rtl="0">
              <a:spcBef>
                <a:spcPts val="0"/>
              </a:spcBef>
              <a:spcAft>
                <a:spcPts val="0"/>
              </a:spcAft>
              <a:buNone/>
            </a:pPr>
            <a:endParaRPr sz="600" b="1">
              <a:latin typeface="Malgun Gothic"/>
              <a:ea typeface="Malgun Gothic"/>
              <a:cs typeface="Malgun Gothic"/>
              <a:sym typeface="Malgun Gothic"/>
            </a:endParaRPr>
          </a:p>
          <a:p>
            <a:pPr marL="0" lvl="0" indent="0" algn="l" rtl="0">
              <a:spcBef>
                <a:spcPts val="0"/>
              </a:spcBef>
              <a:spcAft>
                <a:spcPts val="0"/>
              </a:spcAft>
              <a:buNone/>
            </a:pPr>
            <a:r>
              <a:rPr lang="ko-KR" sz="1500" b="1">
                <a:solidFill>
                  <a:schemeClr val="dk1"/>
                </a:solidFill>
                <a:latin typeface="Malgun Gothic"/>
                <a:ea typeface="Malgun Gothic"/>
                <a:cs typeface="Malgun Gothic"/>
                <a:sym typeface="Malgun Gothic"/>
              </a:rPr>
              <a:t>· </a:t>
            </a:r>
            <a:r>
              <a:rPr lang="ko-KR" b="1">
                <a:latin typeface="Malgun Gothic"/>
                <a:ea typeface="Malgun Gothic"/>
                <a:cs typeface="Malgun Gothic"/>
                <a:sym typeface="Malgun Gothic"/>
              </a:rPr>
              <a:t>각 사진의 크기, 모양을 일관성 있게 제공</a:t>
            </a:r>
            <a:endParaRPr b="1">
              <a:latin typeface="Malgun Gothic"/>
              <a:ea typeface="Malgun Gothic"/>
              <a:cs typeface="Malgun Gothic"/>
              <a:sym typeface="Malgun Gothic"/>
            </a:endParaRPr>
          </a:p>
          <a:p>
            <a:pPr marL="0" lvl="0" indent="0" algn="l" rtl="0">
              <a:spcBef>
                <a:spcPts val="0"/>
              </a:spcBef>
              <a:spcAft>
                <a:spcPts val="0"/>
              </a:spcAft>
              <a:buNone/>
            </a:pPr>
            <a:endParaRPr b="1">
              <a:latin typeface="Malgun Gothic"/>
              <a:ea typeface="Malgun Gothic"/>
              <a:cs typeface="Malgun Gothic"/>
              <a:sym typeface="Malgun Gothic"/>
            </a:endParaRPr>
          </a:p>
        </p:txBody>
      </p:sp>
      <p:sp>
        <p:nvSpPr>
          <p:cNvPr id="344" name="Google Shape;344;p26"/>
          <p:cNvSpPr/>
          <p:nvPr/>
        </p:nvSpPr>
        <p:spPr>
          <a:xfrm>
            <a:off x="4101450" y="3560925"/>
            <a:ext cx="1026600" cy="29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b="1"/>
              <a:t>개선부분</a:t>
            </a:r>
            <a:endParaRPr b="1"/>
          </a:p>
        </p:txBody>
      </p:sp>
      <p:sp>
        <p:nvSpPr>
          <p:cNvPr id="345" name="Google Shape;345;p26"/>
          <p:cNvSpPr txBox="1"/>
          <p:nvPr/>
        </p:nvSpPr>
        <p:spPr>
          <a:xfrm>
            <a:off x="3082650" y="2571750"/>
            <a:ext cx="21435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b="1">
                <a:latin typeface="Malgun Gothic"/>
                <a:ea typeface="Malgun Gothic"/>
                <a:cs typeface="Malgun Gothic"/>
                <a:sym typeface="Malgun Gothic"/>
              </a:rPr>
              <a:t> </a:t>
            </a:r>
            <a:r>
              <a:rPr lang="ko-KR" sz="1200" b="1">
                <a:latin typeface="Malgun Gothic"/>
                <a:ea typeface="Malgun Gothic"/>
                <a:cs typeface="Malgun Gothic"/>
                <a:sym typeface="Malgun Gothic"/>
              </a:rPr>
              <a:t>배너 광고 예시</a:t>
            </a:r>
            <a:endParaRPr sz="1200" b="1">
              <a:latin typeface="Malgun Gothic"/>
              <a:ea typeface="Malgun Gothic"/>
              <a:cs typeface="Malgun Gothic"/>
              <a:sym typeface="Malgun Gothic"/>
            </a:endParaRPr>
          </a:p>
        </p:txBody>
      </p:sp>
      <p:sp>
        <p:nvSpPr>
          <p:cNvPr id="346" name="Google Shape;346;p26"/>
          <p:cNvSpPr/>
          <p:nvPr/>
        </p:nvSpPr>
        <p:spPr>
          <a:xfrm rot="10800000">
            <a:off x="5653575" y="1834931"/>
            <a:ext cx="2300100" cy="183900"/>
          </a:xfrm>
          <a:prstGeom prst="triangle">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7"/>
          <p:cNvSpPr/>
          <p:nvPr/>
        </p:nvSpPr>
        <p:spPr>
          <a:xfrm>
            <a:off x="4646588" y="1275744"/>
            <a:ext cx="4195500" cy="15906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3" name="Google Shape;353;p27"/>
          <p:cNvSpPr/>
          <p:nvPr/>
        </p:nvSpPr>
        <p:spPr>
          <a:xfrm>
            <a:off x="302181" y="1272188"/>
            <a:ext cx="4195500" cy="35334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4" name="Google Shape;354;p27"/>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ko-KR" sz="2000">
                <a:solidFill>
                  <a:srgbClr val="002060"/>
                </a:solidFill>
                <a:latin typeface="Malgun Gothic"/>
                <a:ea typeface="Malgun Gothic"/>
                <a:cs typeface="Malgun Gothic"/>
                <a:sym typeface="Malgun Gothic"/>
              </a:rPr>
              <a:t>4</a:t>
            </a:r>
            <a:r>
              <a:rPr lang="ko-KR" sz="2000" i="0" u="none" strike="noStrike" cap="none">
                <a:solidFill>
                  <a:srgbClr val="002060"/>
                </a:solidFill>
                <a:latin typeface="Malgun Gothic"/>
                <a:ea typeface="Malgun Gothic"/>
                <a:cs typeface="Malgun Gothic"/>
                <a:sym typeface="Malgun Gothic"/>
              </a:rPr>
              <a:t>. </a:t>
            </a:r>
            <a:r>
              <a:rPr lang="ko-KR" sz="2000">
                <a:solidFill>
                  <a:srgbClr val="002060"/>
                </a:solidFill>
                <a:latin typeface="Malgun Gothic"/>
                <a:ea typeface="Malgun Gothic"/>
                <a:cs typeface="Malgun Gothic"/>
                <a:sym typeface="Malgun Gothic"/>
              </a:rPr>
              <a:t>개선안</a:t>
            </a:r>
            <a:endParaRPr sz="2000" i="0" u="none" strike="noStrike" cap="none">
              <a:solidFill>
                <a:srgbClr val="002060"/>
              </a:solidFill>
              <a:latin typeface="Malgun Gothic"/>
              <a:ea typeface="Malgun Gothic"/>
              <a:cs typeface="Malgun Gothic"/>
              <a:sym typeface="Malgun Gothic"/>
            </a:endParaRPr>
          </a:p>
        </p:txBody>
      </p:sp>
      <p:cxnSp>
        <p:nvCxnSpPr>
          <p:cNvPr id="355" name="Google Shape;355;p27"/>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356" name="Google Shape;356;p27"/>
          <p:cNvSpPr txBox="1"/>
          <p:nvPr/>
        </p:nvSpPr>
        <p:spPr>
          <a:xfrm>
            <a:off x="250575" y="584575"/>
            <a:ext cx="867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600" b="1">
                <a:solidFill>
                  <a:schemeClr val="dk1"/>
                </a:solidFill>
                <a:latin typeface="Malgun Gothic"/>
                <a:ea typeface="Malgun Gothic"/>
                <a:cs typeface="Malgun Gothic"/>
                <a:sym typeface="Malgun Gothic"/>
              </a:rPr>
              <a:t>4. </a:t>
            </a:r>
            <a:r>
              <a:rPr lang="ko-KR" sz="1600" b="1" i="0" u="none" strike="noStrike" cap="none">
                <a:solidFill>
                  <a:schemeClr val="dk1"/>
                </a:solidFill>
                <a:latin typeface="Malgun Gothic"/>
                <a:ea typeface="Malgun Gothic"/>
                <a:cs typeface="Malgun Gothic"/>
                <a:sym typeface="Malgun Gothic"/>
              </a:rPr>
              <a:t>주문 데이터를 활용하여 연관분석을 하고 해당 데이터를 이용한 제품 추천 서비스 제공</a:t>
            </a:r>
            <a:endParaRPr sz="1600" b="1" i="0" u="none" strike="noStrike" cap="none">
              <a:solidFill>
                <a:schemeClr val="dk1"/>
              </a:solidFill>
              <a:latin typeface="Malgun Gothic"/>
              <a:ea typeface="Malgun Gothic"/>
              <a:cs typeface="Malgun Gothic"/>
              <a:sym typeface="Malgun Gothic"/>
            </a:endParaRPr>
          </a:p>
        </p:txBody>
      </p:sp>
      <p:sp>
        <p:nvSpPr>
          <p:cNvPr id="357" name="Google Shape;357;p27"/>
          <p:cNvSpPr/>
          <p:nvPr/>
        </p:nvSpPr>
        <p:spPr>
          <a:xfrm>
            <a:off x="907013" y="1141996"/>
            <a:ext cx="30099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sz="1400" b="1" i="0" u="none" strike="noStrike" cap="none">
                <a:solidFill>
                  <a:srgbClr val="366092"/>
                </a:solidFill>
                <a:latin typeface="Malgun Gothic"/>
                <a:ea typeface="Malgun Gothic"/>
                <a:cs typeface="Malgun Gothic"/>
                <a:sym typeface="Malgun Gothic"/>
              </a:rPr>
              <a:t>연관분석 프로세스</a:t>
            </a:r>
            <a:endParaRPr sz="1400" b="1" i="0" u="none" strike="noStrike" cap="none">
              <a:solidFill>
                <a:srgbClr val="366092"/>
              </a:solidFill>
              <a:latin typeface="Malgun Gothic"/>
              <a:ea typeface="Malgun Gothic"/>
              <a:cs typeface="Malgun Gothic"/>
              <a:sym typeface="Malgun Gothic"/>
            </a:endParaRPr>
          </a:p>
        </p:txBody>
      </p:sp>
      <p:sp>
        <p:nvSpPr>
          <p:cNvPr id="358" name="Google Shape;358;p27"/>
          <p:cNvSpPr/>
          <p:nvPr/>
        </p:nvSpPr>
        <p:spPr>
          <a:xfrm rot="10800000">
            <a:off x="1268747" y="4159763"/>
            <a:ext cx="2300100" cy="122400"/>
          </a:xfrm>
          <a:prstGeom prst="triangle">
            <a:avLst>
              <a:gd name="adj" fmla="val 50000"/>
            </a:avLst>
          </a:prstGeom>
          <a:gradFill>
            <a:gsLst>
              <a:gs pos="0">
                <a:srgbClr val="FFA383"/>
              </a:gs>
              <a:gs pos="50000">
                <a:srgbClr val="FFC6B4"/>
              </a:gs>
              <a:gs pos="100000">
                <a:srgbClr val="FFE1DB"/>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9" name="Google Shape;359;p27"/>
          <p:cNvSpPr/>
          <p:nvPr/>
        </p:nvSpPr>
        <p:spPr>
          <a:xfrm>
            <a:off x="687063" y="4390325"/>
            <a:ext cx="3452100" cy="231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ko-KR" sz="1300" b="1">
                <a:latin typeface="Malgun Gothic"/>
                <a:ea typeface="Malgun Gothic"/>
                <a:cs typeface="Malgun Gothic"/>
                <a:sym typeface="Malgun Gothic"/>
              </a:rPr>
              <a:t>추가 판매 유도</a:t>
            </a:r>
            <a:endParaRPr sz="1300" b="1" i="0" u="none" strike="noStrike" cap="none">
              <a:solidFill>
                <a:srgbClr val="000000"/>
              </a:solidFill>
              <a:latin typeface="Malgun Gothic"/>
              <a:ea typeface="Malgun Gothic"/>
              <a:cs typeface="Malgun Gothic"/>
              <a:sym typeface="Malgun Gothic"/>
            </a:endParaRPr>
          </a:p>
        </p:txBody>
      </p:sp>
      <p:cxnSp>
        <p:nvCxnSpPr>
          <p:cNvPr id="360" name="Google Shape;360;p27"/>
          <p:cNvCxnSpPr>
            <a:stCxn id="361" idx="2"/>
            <a:endCxn id="362" idx="0"/>
          </p:cNvCxnSpPr>
          <p:nvPr/>
        </p:nvCxnSpPr>
        <p:spPr>
          <a:xfrm>
            <a:off x="2185334" y="3104135"/>
            <a:ext cx="257100" cy="258300"/>
          </a:xfrm>
          <a:prstGeom prst="straightConnector1">
            <a:avLst/>
          </a:prstGeom>
          <a:noFill/>
          <a:ln w="9525" cap="flat" cmpd="sng">
            <a:solidFill>
              <a:schemeClr val="dk1"/>
            </a:solidFill>
            <a:prstDash val="solid"/>
            <a:round/>
            <a:headEnd type="none" w="sm" len="sm"/>
            <a:tailEnd type="stealth" w="med" len="med"/>
          </a:ln>
        </p:spPr>
      </p:cxnSp>
      <p:grpSp>
        <p:nvGrpSpPr>
          <p:cNvPr id="363" name="Google Shape;363;p27"/>
          <p:cNvGrpSpPr/>
          <p:nvPr/>
        </p:nvGrpSpPr>
        <p:grpSpPr>
          <a:xfrm>
            <a:off x="338272" y="1649159"/>
            <a:ext cx="4114553" cy="2378560"/>
            <a:chOff x="575919" y="2089151"/>
            <a:chExt cx="4114553" cy="3171413"/>
          </a:xfrm>
        </p:grpSpPr>
        <p:sp>
          <p:nvSpPr>
            <p:cNvPr id="364" name="Google Shape;364;p27"/>
            <p:cNvSpPr/>
            <p:nvPr/>
          </p:nvSpPr>
          <p:spPr>
            <a:xfrm>
              <a:off x="2080900" y="3154174"/>
              <a:ext cx="1184700" cy="246900"/>
            </a:xfrm>
            <a:prstGeom prst="roundRect">
              <a:avLst>
                <a:gd name="adj" fmla="val 16667"/>
              </a:avLst>
            </a:prstGeom>
            <a:solidFill>
              <a:srgbClr val="B7CCE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latin typeface="Arial"/>
                  <a:ea typeface="Arial"/>
                  <a:cs typeface="Arial"/>
                  <a:sym typeface="Arial"/>
                </a:rPr>
                <a:t>연관 분석</a:t>
              </a:r>
              <a:endParaRPr sz="1100" b="1" i="0" u="none" strike="noStrike" cap="none">
                <a:latin typeface="Arial"/>
                <a:ea typeface="Arial"/>
                <a:cs typeface="Arial"/>
                <a:sym typeface="Arial"/>
              </a:endParaRPr>
            </a:p>
          </p:txBody>
        </p:sp>
        <p:sp>
          <p:nvSpPr>
            <p:cNvPr id="365" name="Google Shape;365;p27"/>
            <p:cNvSpPr/>
            <p:nvPr/>
          </p:nvSpPr>
          <p:spPr>
            <a:xfrm>
              <a:off x="2091874" y="5013664"/>
              <a:ext cx="1184700" cy="246900"/>
            </a:xfrm>
            <a:prstGeom prst="roundRect">
              <a:avLst>
                <a:gd name="adj" fmla="val 16667"/>
              </a:avLst>
            </a:prstGeom>
            <a:solidFill>
              <a:srgbClr val="B7CCE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latin typeface="Arial"/>
                  <a:ea typeface="Arial"/>
                  <a:cs typeface="Arial"/>
                  <a:sym typeface="Arial"/>
                </a:rPr>
                <a:t>제품 추천</a:t>
              </a:r>
              <a:endParaRPr sz="1100" b="1" i="0" u="none" strike="noStrike" cap="none">
                <a:latin typeface="Arial"/>
                <a:ea typeface="Arial"/>
                <a:cs typeface="Arial"/>
                <a:sym typeface="Arial"/>
              </a:endParaRPr>
            </a:p>
          </p:txBody>
        </p:sp>
        <p:sp>
          <p:nvSpPr>
            <p:cNvPr id="362" name="Google Shape;362;p27"/>
            <p:cNvSpPr/>
            <p:nvPr/>
          </p:nvSpPr>
          <p:spPr>
            <a:xfrm>
              <a:off x="2087602" y="4373584"/>
              <a:ext cx="1184700" cy="246900"/>
            </a:xfrm>
            <a:prstGeom prst="roundRect">
              <a:avLst>
                <a:gd name="adj" fmla="val 16667"/>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solidFill>
                    <a:schemeClr val="lt1"/>
                  </a:solidFill>
                  <a:latin typeface="Arial"/>
                  <a:ea typeface="Arial"/>
                  <a:cs typeface="Arial"/>
                  <a:sym typeface="Arial"/>
                </a:rPr>
                <a:t>고객</a:t>
              </a:r>
              <a:endParaRPr sz="1100" b="1" i="0" u="none" strike="noStrike" cap="none">
                <a:solidFill>
                  <a:schemeClr val="lt1"/>
                </a:solidFill>
                <a:latin typeface="Arial"/>
                <a:ea typeface="Arial"/>
                <a:cs typeface="Arial"/>
                <a:sym typeface="Arial"/>
              </a:endParaRPr>
            </a:p>
          </p:txBody>
        </p:sp>
        <p:cxnSp>
          <p:nvCxnSpPr>
            <p:cNvPr id="366" name="Google Shape;366;p27"/>
            <p:cNvCxnSpPr>
              <a:stCxn id="367" idx="2"/>
              <a:endCxn id="362" idx="0"/>
            </p:cNvCxnSpPr>
            <p:nvPr/>
          </p:nvCxnSpPr>
          <p:spPr>
            <a:xfrm>
              <a:off x="1168269" y="4029287"/>
              <a:ext cx="1511700" cy="344400"/>
            </a:xfrm>
            <a:prstGeom prst="straightConnector1">
              <a:avLst/>
            </a:prstGeom>
            <a:noFill/>
            <a:ln w="9525" cap="flat" cmpd="sng">
              <a:solidFill>
                <a:schemeClr val="dk1"/>
              </a:solidFill>
              <a:prstDash val="solid"/>
              <a:round/>
              <a:headEnd type="none" w="sm" len="sm"/>
              <a:tailEnd type="stealth" w="med" len="med"/>
            </a:ln>
          </p:spPr>
        </p:cxnSp>
        <p:cxnSp>
          <p:nvCxnSpPr>
            <p:cNvPr id="368" name="Google Shape;368;p27"/>
            <p:cNvCxnSpPr>
              <a:endCxn id="362" idx="0"/>
            </p:cNvCxnSpPr>
            <p:nvPr/>
          </p:nvCxnSpPr>
          <p:spPr>
            <a:xfrm flipH="1">
              <a:off x="2679952" y="4051984"/>
              <a:ext cx="1398600" cy="321600"/>
            </a:xfrm>
            <a:prstGeom prst="straightConnector1">
              <a:avLst/>
            </a:prstGeom>
            <a:noFill/>
            <a:ln w="9525" cap="flat" cmpd="sng">
              <a:solidFill>
                <a:schemeClr val="dk1"/>
              </a:solidFill>
              <a:prstDash val="solid"/>
              <a:round/>
              <a:headEnd type="none" w="sm" len="sm"/>
              <a:tailEnd type="stealth" w="med" len="med"/>
            </a:ln>
          </p:spPr>
        </p:cxnSp>
        <p:cxnSp>
          <p:nvCxnSpPr>
            <p:cNvPr id="369" name="Google Shape;369;p27"/>
            <p:cNvCxnSpPr>
              <a:stCxn id="362" idx="2"/>
              <a:endCxn id="365" idx="0"/>
            </p:cNvCxnSpPr>
            <p:nvPr/>
          </p:nvCxnSpPr>
          <p:spPr>
            <a:xfrm>
              <a:off x="2679952" y="4620484"/>
              <a:ext cx="4200" cy="393300"/>
            </a:xfrm>
            <a:prstGeom prst="straightConnector1">
              <a:avLst/>
            </a:prstGeom>
            <a:noFill/>
            <a:ln w="9525" cap="flat" cmpd="sng">
              <a:solidFill>
                <a:schemeClr val="dk1"/>
              </a:solidFill>
              <a:prstDash val="solid"/>
              <a:round/>
              <a:headEnd type="none" w="sm" len="sm"/>
              <a:tailEnd type="stealth" w="med" len="med"/>
            </a:ln>
          </p:spPr>
        </p:cxnSp>
        <p:sp>
          <p:nvSpPr>
            <p:cNvPr id="370" name="Google Shape;370;p27"/>
            <p:cNvSpPr/>
            <p:nvPr/>
          </p:nvSpPr>
          <p:spPr>
            <a:xfrm>
              <a:off x="920350" y="2089151"/>
              <a:ext cx="1184700" cy="246900"/>
            </a:xfrm>
            <a:prstGeom prst="roundRect">
              <a:avLst>
                <a:gd name="adj" fmla="val 16667"/>
              </a:avLst>
            </a:prstGeom>
            <a:solidFill>
              <a:srgbClr val="B7CCE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latin typeface="Arial"/>
                  <a:ea typeface="Arial"/>
                  <a:cs typeface="Arial"/>
                  <a:sym typeface="Arial"/>
                </a:rPr>
                <a:t>주문 데이터</a:t>
              </a:r>
              <a:endParaRPr sz="1100" b="1" i="0" u="none" strike="noStrike" cap="none">
                <a:latin typeface="Arial"/>
                <a:ea typeface="Arial"/>
                <a:cs typeface="Arial"/>
                <a:sym typeface="Arial"/>
              </a:endParaRPr>
            </a:p>
          </p:txBody>
        </p:sp>
        <p:sp>
          <p:nvSpPr>
            <p:cNvPr id="371" name="Google Shape;371;p27"/>
            <p:cNvSpPr/>
            <p:nvPr/>
          </p:nvSpPr>
          <p:spPr>
            <a:xfrm>
              <a:off x="3159336" y="2093723"/>
              <a:ext cx="1184700" cy="246900"/>
            </a:xfrm>
            <a:prstGeom prst="roundRect">
              <a:avLst>
                <a:gd name="adj" fmla="val 16667"/>
              </a:avLst>
            </a:prstGeom>
            <a:solidFill>
              <a:srgbClr val="B7CCE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latin typeface="Arial"/>
                  <a:ea typeface="Arial"/>
                  <a:cs typeface="Arial"/>
                  <a:sym typeface="Arial"/>
                </a:rPr>
                <a:t>제품 데이터</a:t>
              </a:r>
              <a:endParaRPr sz="1100" b="1" i="0" u="none" strike="noStrike" cap="none">
                <a:latin typeface="Arial"/>
                <a:ea typeface="Arial"/>
                <a:cs typeface="Arial"/>
                <a:sym typeface="Arial"/>
              </a:endParaRPr>
            </a:p>
          </p:txBody>
        </p:sp>
        <p:cxnSp>
          <p:nvCxnSpPr>
            <p:cNvPr id="372" name="Google Shape;372;p27"/>
            <p:cNvCxnSpPr>
              <a:stCxn id="370" idx="3"/>
              <a:endCxn id="371" idx="1"/>
            </p:cNvCxnSpPr>
            <p:nvPr/>
          </p:nvCxnSpPr>
          <p:spPr>
            <a:xfrm>
              <a:off x="2105050" y="2212601"/>
              <a:ext cx="1054200" cy="4500"/>
            </a:xfrm>
            <a:prstGeom prst="curvedConnector3">
              <a:avLst>
                <a:gd name="adj1" fmla="val 50000"/>
              </a:avLst>
            </a:prstGeom>
            <a:noFill/>
            <a:ln w="9525" cap="flat" cmpd="sng">
              <a:solidFill>
                <a:schemeClr val="dk1"/>
              </a:solidFill>
              <a:prstDash val="solid"/>
              <a:round/>
              <a:headEnd type="none" w="sm" len="sm"/>
              <a:tailEnd type="none" w="sm" len="sm"/>
            </a:ln>
          </p:spPr>
        </p:cxnSp>
        <p:cxnSp>
          <p:nvCxnSpPr>
            <p:cNvPr id="373" name="Google Shape;373;p27"/>
            <p:cNvCxnSpPr>
              <a:endCxn id="364" idx="0"/>
            </p:cNvCxnSpPr>
            <p:nvPr/>
          </p:nvCxnSpPr>
          <p:spPr>
            <a:xfrm>
              <a:off x="2673250" y="2212474"/>
              <a:ext cx="0" cy="941700"/>
            </a:xfrm>
            <a:prstGeom prst="straightConnector1">
              <a:avLst/>
            </a:prstGeom>
            <a:noFill/>
            <a:ln w="9525" cap="flat" cmpd="sng">
              <a:solidFill>
                <a:schemeClr val="dk1"/>
              </a:solidFill>
              <a:prstDash val="solid"/>
              <a:round/>
              <a:headEnd type="none" w="sm" len="sm"/>
              <a:tailEnd type="stealth" w="med" len="med"/>
            </a:ln>
          </p:spPr>
        </p:cxnSp>
        <p:sp>
          <p:nvSpPr>
            <p:cNvPr id="367" name="Google Shape;367;p27"/>
            <p:cNvSpPr/>
            <p:nvPr/>
          </p:nvSpPr>
          <p:spPr>
            <a:xfrm>
              <a:off x="575919" y="3679487"/>
              <a:ext cx="1184700" cy="349800"/>
            </a:xfrm>
            <a:prstGeom prst="roundRect">
              <a:avLst>
                <a:gd name="adj" fmla="val 16667"/>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solidFill>
                    <a:schemeClr val="lt1"/>
                  </a:solidFill>
                  <a:latin typeface="Arial"/>
                  <a:ea typeface="Arial"/>
                  <a:cs typeface="Arial"/>
                  <a:sym typeface="Arial"/>
                </a:rPr>
                <a:t>A제품 지지도</a:t>
              </a:r>
              <a:endParaRPr sz="1300"/>
            </a:p>
          </p:txBody>
        </p:sp>
        <p:sp>
          <p:nvSpPr>
            <p:cNvPr id="361" name="Google Shape;361;p27"/>
            <p:cNvSpPr/>
            <p:nvPr/>
          </p:nvSpPr>
          <p:spPr>
            <a:xfrm>
              <a:off x="1830631" y="3706919"/>
              <a:ext cx="1184700" cy="322200"/>
            </a:xfrm>
            <a:prstGeom prst="roundRect">
              <a:avLst>
                <a:gd name="adj" fmla="val 16667"/>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solidFill>
                    <a:schemeClr val="lt1"/>
                  </a:solidFill>
                  <a:latin typeface="Arial"/>
                  <a:ea typeface="Arial"/>
                  <a:cs typeface="Arial"/>
                  <a:sym typeface="Arial"/>
                </a:rPr>
                <a:t>B제품 지지도</a:t>
              </a:r>
              <a:endParaRPr sz="1100" b="1" i="0" u="none" strike="noStrike" cap="none">
                <a:solidFill>
                  <a:schemeClr val="lt1"/>
                </a:solidFill>
                <a:latin typeface="Arial"/>
                <a:ea typeface="Arial"/>
                <a:cs typeface="Arial"/>
                <a:sym typeface="Arial"/>
              </a:endParaRPr>
            </a:p>
          </p:txBody>
        </p:sp>
        <p:sp>
          <p:nvSpPr>
            <p:cNvPr id="374" name="Google Shape;374;p27"/>
            <p:cNvSpPr/>
            <p:nvPr/>
          </p:nvSpPr>
          <p:spPr>
            <a:xfrm>
              <a:off x="3505772" y="3706919"/>
              <a:ext cx="1184700" cy="322200"/>
            </a:xfrm>
            <a:prstGeom prst="roundRect">
              <a:avLst>
                <a:gd name="adj" fmla="val 16667"/>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solidFill>
                    <a:schemeClr val="lt1"/>
                  </a:solidFill>
                  <a:latin typeface="Arial"/>
                  <a:ea typeface="Arial"/>
                  <a:cs typeface="Arial"/>
                  <a:sym typeface="Arial"/>
                </a:rPr>
                <a:t>N번째 지지도</a:t>
              </a:r>
              <a:endParaRPr sz="1300"/>
            </a:p>
          </p:txBody>
        </p:sp>
        <p:cxnSp>
          <p:nvCxnSpPr>
            <p:cNvPr id="375" name="Google Shape;375;p27"/>
            <p:cNvCxnSpPr>
              <a:stCxn id="364" idx="2"/>
              <a:endCxn id="367" idx="0"/>
            </p:cNvCxnSpPr>
            <p:nvPr/>
          </p:nvCxnSpPr>
          <p:spPr>
            <a:xfrm flipH="1">
              <a:off x="1168150" y="3401074"/>
              <a:ext cx="1505100" cy="278400"/>
            </a:xfrm>
            <a:prstGeom prst="straightConnector1">
              <a:avLst/>
            </a:prstGeom>
            <a:noFill/>
            <a:ln w="9525" cap="flat" cmpd="sng">
              <a:solidFill>
                <a:schemeClr val="dk1"/>
              </a:solidFill>
              <a:prstDash val="solid"/>
              <a:round/>
              <a:headEnd type="none" w="sm" len="sm"/>
              <a:tailEnd type="stealth" w="med" len="med"/>
            </a:ln>
          </p:spPr>
        </p:cxnSp>
        <p:cxnSp>
          <p:nvCxnSpPr>
            <p:cNvPr id="376" name="Google Shape;376;p27"/>
            <p:cNvCxnSpPr>
              <a:endCxn id="361" idx="0"/>
            </p:cNvCxnSpPr>
            <p:nvPr/>
          </p:nvCxnSpPr>
          <p:spPr>
            <a:xfrm flipH="1">
              <a:off x="2422981" y="3400919"/>
              <a:ext cx="309600" cy="306000"/>
            </a:xfrm>
            <a:prstGeom prst="straightConnector1">
              <a:avLst/>
            </a:prstGeom>
            <a:noFill/>
            <a:ln w="9525" cap="flat" cmpd="sng">
              <a:solidFill>
                <a:schemeClr val="dk1"/>
              </a:solidFill>
              <a:prstDash val="solid"/>
              <a:round/>
              <a:headEnd type="none" w="sm" len="sm"/>
              <a:tailEnd type="stealth" w="med" len="med"/>
            </a:ln>
          </p:spPr>
        </p:cxnSp>
        <p:cxnSp>
          <p:nvCxnSpPr>
            <p:cNvPr id="377" name="Google Shape;377;p27"/>
            <p:cNvCxnSpPr>
              <a:stCxn id="364" idx="2"/>
            </p:cNvCxnSpPr>
            <p:nvPr/>
          </p:nvCxnSpPr>
          <p:spPr>
            <a:xfrm>
              <a:off x="2673250" y="3401074"/>
              <a:ext cx="1405200" cy="251100"/>
            </a:xfrm>
            <a:prstGeom prst="straightConnector1">
              <a:avLst/>
            </a:prstGeom>
            <a:noFill/>
            <a:ln w="9525" cap="flat" cmpd="sng">
              <a:solidFill>
                <a:schemeClr val="dk1"/>
              </a:solidFill>
              <a:prstDash val="solid"/>
              <a:round/>
              <a:headEnd type="none" w="sm" len="sm"/>
              <a:tailEnd type="stealth" w="med" len="med"/>
            </a:ln>
          </p:spPr>
        </p:cxnSp>
        <p:sp>
          <p:nvSpPr>
            <p:cNvPr id="378" name="Google Shape;378;p27"/>
            <p:cNvSpPr txBox="1"/>
            <p:nvPr/>
          </p:nvSpPr>
          <p:spPr>
            <a:xfrm>
              <a:off x="3066610" y="3652055"/>
              <a:ext cx="397800" cy="39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KR" sz="1600" b="1" i="0" u="none" strike="noStrike" cap="none">
                  <a:solidFill>
                    <a:srgbClr val="366092"/>
                  </a:solidFill>
                  <a:latin typeface="Arial"/>
                  <a:ea typeface="Arial"/>
                  <a:cs typeface="Arial"/>
                  <a:sym typeface="Arial"/>
                </a:rPr>
                <a:t>…</a:t>
              </a:r>
              <a:endParaRPr sz="1600" b="1" i="0" u="none" strike="noStrike" cap="none">
                <a:solidFill>
                  <a:srgbClr val="366092"/>
                </a:solidFill>
                <a:latin typeface="Arial"/>
                <a:ea typeface="Arial"/>
                <a:cs typeface="Arial"/>
                <a:sym typeface="Arial"/>
              </a:endParaRPr>
            </a:p>
          </p:txBody>
        </p:sp>
        <p:sp>
          <p:nvSpPr>
            <p:cNvPr id="379" name="Google Shape;379;p27"/>
            <p:cNvSpPr/>
            <p:nvPr/>
          </p:nvSpPr>
          <p:spPr>
            <a:xfrm>
              <a:off x="2015459" y="2495932"/>
              <a:ext cx="1315500" cy="3750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ko-KR" sz="1100" b="1" i="0" u="none" strike="noStrike" cap="none">
                  <a:solidFill>
                    <a:schemeClr val="lt1"/>
                  </a:solidFill>
                  <a:latin typeface="Arial"/>
                  <a:ea typeface="Arial"/>
                  <a:cs typeface="Arial"/>
                  <a:sym typeface="Arial"/>
                </a:rPr>
                <a:t>데이터 병합</a:t>
              </a:r>
              <a:endParaRPr sz="1100" b="1" i="0" u="none" strike="noStrike" cap="none">
                <a:solidFill>
                  <a:schemeClr val="lt1"/>
                </a:solidFill>
                <a:latin typeface="Arial"/>
                <a:ea typeface="Arial"/>
                <a:cs typeface="Arial"/>
                <a:sym typeface="Arial"/>
              </a:endParaRPr>
            </a:p>
          </p:txBody>
        </p:sp>
      </p:grpSp>
      <p:sp>
        <p:nvSpPr>
          <p:cNvPr id="380" name="Google Shape;380;p27"/>
          <p:cNvSpPr/>
          <p:nvPr/>
        </p:nvSpPr>
        <p:spPr>
          <a:xfrm>
            <a:off x="5241141" y="1141996"/>
            <a:ext cx="3009900" cy="2562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sz="1400" b="1" i="0" u="none" strike="noStrike" cap="none">
                <a:solidFill>
                  <a:srgbClr val="366092"/>
                </a:solidFill>
                <a:latin typeface="Malgun Gothic"/>
                <a:ea typeface="Malgun Gothic"/>
                <a:cs typeface="Malgun Gothic"/>
                <a:sym typeface="Malgun Gothic"/>
              </a:rPr>
              <a:t>제품 추천 데이터 베이스</a:t>
            </a:r>
            <a:endParaRPr sz="1400" b="1" i="0" u="none" strike="noStrike" cap="none">
              <a:solidFill>
                <a:srgbClr val="366092"/>
              </a:solidFill>
              <a:latin typeface="Malgun Gothic"/>
              <a:ea typeface="Malgun Gothic"/>
              <a:cs typeface="Malgun Gothic"/>
              <a:sym typeface="Malgun Gothic"/>
            </a:endParaRPr>
          </a:p>
        </p:txBody>
      </p:sp>
      <p:sp>
        <p:nvSpPr>
          <p:cNvPr id="381" name="Google Shape;381;p27"/>
          <p:cNvSpPr/>
          <p:nvPr/>
        </p:nvSpPr>
        <p:spPr>
          <a:xfrm>
            <a:off x="4661828" y="3121184"/>
            <a:ext cx="4195500" cy="16839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2" name="Google Shape;382;p27"/>
          <p:cNvSpPr/>
          <p:nvPr/>
        </p:nvSpPr>
        <p:spPr>
          <a:xfrm>
            <a:off x="5256381" y="2970796"/>
            <a:ext cx="3009900" cy="2562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sz="1400" b="1" i="0" u="none" strike="noStrike" cap="none">
                <a:solidFill>
                  <a:srgbClr val="366092"/>
                </a:solidFill>
                <a:latin typeface="Malgun Gothic"/>
                <a:ea typeface="Malgun Gothic"/>
                <a:cs typeface="Malgun Gothic"/>
                <a:sym typeface="Malgun Gothic"/>
              </a:rPr>
              <a:t>고객 UI 예시</a:t>
            </a:r>
            <a:endParaRPr sz="1400" b="1" i="0" u="none" strike="noStrike" cap="none">
              <a:solidFill>
                <a:srgbClr val="366092"/>
              </a:solidFill>
              <a:latin typeface="Malgun Gothic"/>
              <a:ea typeface="Malgun Gothic"/>
              <a:cs typeface="Malgun Gothic"/>
              <a:sym typeface="Malgun Gothic"/>
            </a:endParaRPr>
          </a:p>
        </p:txBody>
      </p:sp>
      <p:pic>
        <p:nvPicPr>
          <p:cNvPr id="383" name="Google Shape;383;p27"/>
          <p:cNvPicPr preferRelativeResize="0"/>
          <p:nvPr/>
        </p:nvPicPr>
        <p:blipFill>
          <a:blip r:embed="rId3">
            <a:alphaModFix/>
          </a:blip>
          <a:stretch>
            <a:fillRect/>
          </a:stretch>
        </p:blipFill>
        <p:spPr>
          <a:xfrm>
            <a:off x="4758800" y="1499825"/>
            <a:ext cx="3997100" cy="1254575"/>
          </a:xfrm>
          <a:prstGeom prst="rect">
            <a:avLst/>
          </a:prstGeom>
          <a:noFill/>
          <a:ln>
            <a:noFill/>
          </a:ln>
        </p:spPr>
      </p:pic>
      <p:pic>
        <p:nvPicPr>
          <p:cNvPr id="384" name="Google Shape;384;p27"/>
          <p:cNvPicPr preferRelativeResize="0"/>
          <p:nvPr/>
        </p:nvPicPr>
        <p:blipFill>
          <a:blip r:embed="rId4">
            <a:alphaModFix/>
          </a:blip>
          <a:stretch>
            <a:fillRect/>
          </a:stretch>
        </p:blipFill>
        <p:spPr>
          <a:xfrm>
            <a:off x="4745800" y="3299925"/>
            <a:ext cx="3997100" cy="14049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8"/>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4. 추가 개선안</a:t>
            </a:r>
            <a:endParaRPr sz="2000">
              <a:solidFill>
                <a:srgbClr val="002060"/>
              </a:solidFill>
              <a:latin typeface="Malgun Gothic"/>
              <a:ea typeface="Malgun Gothic"/>
              <a:cs typeface="Malgun Gothic"/>
              <a:sym typeface="Malgun Gothic"/>
            </a:endParaRPr>
          </a:p>
        </p:txBody>
      </p:sp>
      <p:cxnSp>
        <p:nvCxnSpPr>
          <p:cNvPr id="391" name="Google Shape;391;p28"/>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392" name="Google Shape;392;p28"/>
          <p:cNvSpPr txBox="1"/>
          <p:nvPr/>
        </p:nvSpPr>
        <p:spPr>
          <a:xfrm>
            <a:off x="250587" y="601695"/>
            <a:ext cx="80559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600" b="1">
                <a:solidFill>
                  <a:schemeClr val="dk1"/>
                </a:solidFill>
                <a:latin typeface="Malgun Gothic"/>
                <a:ea typeface="Malgun Gothic"/>
                <a:cs typeface="Malgun Gothic"/>
                <a:sym typeface="Malgun Gothic"/>
              </a:rPr>
              <a:t>5. 판매페이지 내 사이즈별 상품분류도를 게시, 구매 편의성을 제고</a:t>
            </a:r>
            <a:endParaRPr sz="1600" b="1">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ko-KR" sz="1600" b="1">
                <a:solidFill>
                  <a:schemeClr val="dk1"/>
                </a:solidFill>
                <a:latin typeface="Malgun Gothic"/>
                <a:ea typeface="Malgun Gothic"/>
                <a:cs typeface="Malgun Gothic"/>
                <a:sym typeface="Malgun Gothic"/>
              </a:rPr>
              <a:t> </a:t>
            </a:r>
            <a:endParaRPr sz="1600">
              <a:latin typeface="Malgun Gothic"/>
              <a:ea typeface="Malgun Gothic"/>
              <a:cs typeface="Malgun Gothic"/>
              <a:sym typeface="Malgun Gothic"/>
            </a:endParaRPr>
          </a:p>
        </p:txBody>
      </p:sp>
      <p:sp>
        <p:nvSpPr>
          <p:cNvPr id="393" name="Google Shape;393;p28"/>
          <p:cNvSpPr/>
          <p:nvPr/>
        </p:nvSpPr>
        <p:spPr>
          <a:xfrm>
            <a:off x="448350" y="1331600"/>
            <a:ext cx="3803700" cy="32805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4" name="Google Shape;394;p28"/>
          <p:cNvSpPr/>
          <p:nvPr/>
        </p:nvSpPr>
        <p:spPr>
          <a:xfrm>
            <a:off x="789750" y="1158750"/>
            <a:ext cx="31209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 98 파이 뚜껑과 컵 상품분류도 예시</a:t>
            </a:r>
            <a:endParaRPr b="1" i="0" u="none" strike="noStrike" cap="none">
              <a:solidFill>
                <a:srgbClr val="366092"/>
              </a:solidFill>
              <a:latin typeface="Malgun Gothic"/>
              <a:ea typeface="Malgun Gothic"/>
              <a:cs typeface="Malgun Gothic"/>
              <a:sym typeface="Malgun Gothic"/>
            </a:endParaRPr>
          </a:p>
        </p:txBody>
      </p:sp>
      <p:sp>
        <p:nvSpPr>
          <p:cNvPr id="395" name="Google Shape;395;p28"/>
          <p:cNvSpPr/>
          <p:nvPr/>
        </p:nvSpPr>
        <p:spPr>
          <a:xfrm>
            <a:off x="4778975" y="1320725"/>
            <a:ext cx="3803700" cy="33663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96" name="Google Shape;396;p28"/>
          <p:cNvGrpSpPr/>
          <p:nvPr/>
        </p:nvGrpSpPr>
        <p:grpSpPr>
          <a:xfrm flipH="1">
            <a:off x="6551656" y="1485928"/>
            <a:ext cx="571281" cy="961310"/>
            <a:chOff x="9409250" y="1421596"/>
            <a:chExt cx="716250" cy="1207979"/>
          </a:xfrm>
        </p:grpSpPr>
        <p:pic>
          <p:nvPicPr>
            <p:cNvPr id="397" name="Google Shape;397;p28"/>
            <p:cNvPicPr preferRelativeResize="0"/>
            <p:nvPr/>
          </p:nvPicPr>
          <p:blipFill>
            <a:blip r:embed="rId3">
              <a:alphaModFix/>
            </a:blip>
            <a:stretch>
              <a:fillRect/>
            </a:stretch>
          </p:blipFill>
          <p:spPr>
            <a:xfrm>
              <a:off x="9409250" y="1432717"/>
              <a:ext cx="358137" cy="1185731"/>
            </a:xfrm>
            <a:prstGeom prst="rect">
              <a:avLst/>
            </a:prstGeom>
            <a:noFill/>
            <a:ln>
              <a:noFill/>
            </a:ln>
          </p:spPr>
        </p:pic>
        <p:pic>
          <p:nvPicPr>
            <p:cNvPr id="398" name="Google Shape;398;p28"/>
            <p:cNvPicPr preferRelativeResize="0"/>
            <p:nvPr/>
          </p:nvPicPr>
          <p:blipFill>
            <a:blip r:embed="rId4">
              <a:alphaModFix/>
            </a:blip>
            <a:stretch>
              <a:fillRect/>
            </a:stretch>
          </p:blipFill>
          <p:spPr>
            <a:xfrm>
              <a:off x="9767375" y="1421596"/>
              <a:ext cx="358125" cy="1207979"/>
            </a:xfrm>
            <a:prstGeom prst="rect">
              <a:avLst/>
            </a:prstGeom>
            <a:noFill/>
            <a:ln>
              <a:noFill/>
            </a:ln>
          </p:spPr>
        </p:pic>
      </p:grpSp>
      <p:sp>
        <p:nvSpPr>
          <p:cNvPr id="399" name="Google Shape;399;p28"/>
          <p:cNvSpPr/>
          <p:nvPr/>
        </p:nvSpPr>
        <p:spPr>
          <a:xfrm>
            <a:off x="5091875" y="1107233"/>
            <a:ext cx="30099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호프용기 상품분류도 예시</a:t>
            </a:r>
            <a:endParaRPr b="1" i="0" u="none" strike="noStrike" cap="none">
              <a:solidFill>
                <a:srgbClr val="366092"/>
              </a:solidFill>
              <a:latin typeface="Malgun Gothic"/>
              <a:ea typeface="Malgun Gothic"/>
              <a:cs typeface="Malgun Gothic"/>
              <a:sym typeface="Malgun Gothic"/>
            </a:endParaRPr>
          </a:p>
        </p:txBody>
      </p:sp>
      <p:pic>
        <p:nvPicPr>
          <p:cNvPr id="400" name="Google Shape;400;p28"/>
          <p:cNvPicPr preferRelativeResize="0"/>
          <p:nvPr/>
        </p:nvPicPr>
        <p:blipFill>
          <a:blip r:embed="rId5">
            <a:alphaModFix/>
          </a:blip>
          <a:stretch>
            <a:fillRect/>
          </a:stretch>
        </p:blipFill>
        <p:spPr>
          <a:xfrm>
            <a:off x="1003800" y="2007955"/>
            <a:ext cx="1226325" cy="403575"/>
          </a:xfrm>
          <a:prstGeom prst="rect">
            <a:avLst/>
          </a:prstGeom>
          <a:noFill/>
          <a:ln>
            <a:noFill/>
          </a:ln>
        </p:spPr>
      </p:pic>
      <p:pic>
        <p:nvPicPr>
          <p:cNvPr id="401" name="Google Shape;401;p28"/>
          <p:cNvPicPr preferRelativeResize="0"/>
          <p:nvPr/>
        </p:nvPicPr>
        <p:blipFill>
          <a:blip r:embed="rId6">
            <a:alphaModFix/>
          </a:blip>
          <a:stretch>
            <a:fillRect/>
          </a:stretch>
        </p:blipFill>
        <p:spPr>
          <a:xfrm>
            <a:off x="2244000" y="2007950"/>
            <a:ext cx="1226325" cy="403575"/>
          </a:xfrm>
          <a:prstGeom prst="rect">
            <a:avLst/>
          </a:prstGeom>
          <a:noFill/>
          <a:ln>
            <a:noFill/>
          </a:ln>
        </p:spPr>
      </p:pic>
      <p:pic>
        <p:nvPicPr>
          <p:cNvPr id="402" name="Google Shape;402;p28"/>
          <p:cNvPicPr preferRelativeResize="0"/>
          <p:nvPr/>
        </p:nvPicPr>
        <p:blipFill>
          <a:blip r:embed="rId7">
            <a:alphaModFix/>
          </a:blip>
          <a:stretch>
            <a:fillRect/>
          </a:stretch>
        </p:blipFill>
        <p:spPr>
          <a:xfrm>
            <a:off x="795850" y="3277179"/>
            <a:ext cx="663600" cy="856771"/>
          </a:xfrm>
          <a:prstGeom prst="rect">
            <a:avLst/>
          </a:prstGeom>
          <a:noFill/>
          <a:ln>
            <a:noFill/>
          </a:ln>
        </p:spPr>
      </p:pic>
      <p:pic>
        <p:nvPicPr>
          <p:cNvPr id="403" name="Google Shape;403;p28"/>
          <p:cNvPicPr preferRelativeResize="0"/>
          <p:nvPr/>
        </p:nvPicPr>
        <p:blipFill>
          <a:blip r:embed="rId8">
            <a:alphaModFix/>
          </a:blip>
          <a:stretch>
            <a:fillRect/>
          </a:stretch>
        </p:blipFill>
        <p:spPr>
          <a:xfrm>
            <a:off x="1898325" y="3087377"/>
            <a:ext cx="663600" cy="1034435"/>
          </a:xfrm>
          <a:prstGeom prst="rect">
            <a:avLst/>
          </a:prstGeom>
          <a:noFill/>
          <a:ln>
            <a:noFill/>
          </a:ln>
        </p:spPr>
      </p:pic>
      <p:pic>
        <p:nvPicPr>
          <p:cNvPr id="404" name="Google Shape;404;p28"/>
          <p:cNvPicPr preferRelativeResize="0"/>
          <p:nvPr/>
        </p:nvPicPr>
        <p:blipFill>
          <a:blip r:embed="rId9">
            <a:alphaModFix/>
          </a:blip>
          <a:stretch>
            <a:fillRect/>
          </a:stretch>
        </p:blipFill>
        <p:spPr>
          <a:xfrm>
            <a:off x="3079100" y="2967080"/>
            <a:ext cx="663600" cy="1164294"/>
          </a:xfrm>
          <a:prstGeom prst="rect">
            <a:avLst/>
          </a:prstGeom>
          <a:noFill/>
          <a:ln>
            <a:noFill/>
          </a:ln>
        </p:spPr>
      </p:pic>
      <p:cxnSp>
        <p:nvCxnSpPr>
          <p:cNvPr id="405" name="Google Shape;405;p28"/>
          <p:cNvCxnSpPr>
            <a:stCxn id="406" idx="2"/>
            <a:endCxn id="403" idx="0"/>
          </p:cNvCxnSpPr>
          <p:nvPr/>
        </p:nvCxnSpPr>
        <p:spPr>
          <a:xfrm>
            <a:off x="2230125" y="2401577"/>
            <a:ext cx="0" cy="685800"/>
          </a:xfrm>
          <a:prstGeom prst="straightConnector1">
            <a:avLst/>
          </a:prstGeom>
          <a:noFill/>
          <a:ln w="19050" cap="flat" cmpd="sng">
            <a:solidFill>
              <a:schemeClr val="dk2"/>
            </a:solidFill>
            <a:prstDash val="solid"/>
            <a:round/>
            <a:headEnd type="none" w="med" len="med"/>
            <a:tailEnd type="none" w="med" len="med"/>
          </a:ln>
        </p:spPr>
      </p:cxnSp>
      <p:sp>
        <p:nvSpPr>
          <p:cNvPr id="407" name="Google Shape;407;p28"/>
          <p:cNvSpPr txBox="1"/>
          <p:nvPr/>
        </p:nvSpPr>
        <p:spPr>
          <a:xfrm>
            <a:off x="1887688" y="1716088"/>
            <a:ext cx="743100" cy="46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sz="1100">
                <a:solidFill>
                  <a:schemeClr val="dk1"/>
                </a:solidFill>
              </a:rPr>
              <a:t>Φ 98mm</a:t>
            </a:r>
            <a:endParaRPr>
              <a:latin typeface="Malgun Gothic"/>
              <a:ea typeface="Malgun Gothic"/>
              <a:cs typeface="Malgun Gothic"/>
              <a:sym typeface="Malgun Gothic"/>
            </a:endParaRPr>
          </a:p>
        </p:txBody>
      </p:sp>
      <p:cxnSp>
        <p:nvCxnSpPr>
          <p:cNvPr id="408" name="Google Shape;408;p28"/>
          <p:cNvCxnSpPr>
            <a:endCxn id="402" idx="0"/>
          </p:cNvCxnSpPr>
          <p:nvPr/>
        </p:nvCxnSpPr>
        <p:spPr>
          <a:xfrm flipH="1">
            <a:off x="1127650" y="2698779"/>
            <a:ext cx="1121400" cy="578400"/>
          </a:xfrm>
          <a:prstGeom prst="bentConnector2">
            <a:avLst/>
          </a:prstGeom>
          <a:noFill/>
          <a:ln w="19050" cap="flat" cmpd="sng">
            <a:solidFill>
              <a:schemeClr val="dk2"/>
            </a:solidFill>
            <a:prstDash val="solid"/>
            <a:round/>
            <a:headEnd type="none" w="med" len="med"/>
            <a:tailEnd type="none" w="med" len="med"/>
          </a:ln>
        </p:spPr>
      </p:cxnSp>
      <p:cxnSp>
        <p:nvCxnSpPr>
          <p:cNvPr id="409" name="Google Shape;409;p28"/>
          <p:cNvCxnSpPr>
            <a:endCxn id="404" idx="0"/>
          </p:cNvCxnSpPr>
          <p:nvPr/>
        </p:nvCxnSpPr>
        <p:spPr>
          <a:xfrm>
            <a:off x="2258900" y="2698880"/>
            <a:ext cx="1152000" cy="268200"/>
          </a:xfrm>
          <a:prstGeom prst="bentConnector2">
            <a:avLst/>
          </a:prstGeom>
          <a:noFill/>
          <a:ln w="19050" cap="flat" cmpd="sng">
            <a:solidFill>
              <a:schemeClr val="dk2"/>
            </a:solidFill>
            <a:prstDash val="solid"/>
            <a:round/>
            <a:headEnd type="none" w="med" len="med"/>
            <a:tailEnd type="none" w="med" len="med"/>
          </a:ln>
        </p:spPr>
      </p:cxnSp>
      <p:sp>
        <p:nvSpPr>
          <p:cNvPr id="410" name="Google Shape;410;p28"/>
          <p:cNvSpPr txBox="1"/>
          <p:nvPr/>
        </p:nvSpPr>
        <p:spPr>
          <a:xfrm>
            <a:off x="756100" y="4121800"/>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ko-KR" sz="700">
                <a:solidFill>
                  <a:schemeClr val="dk1"/>
                </a:solidFill>
              </a:rPr>
              <a:t>14온스</a:t>
            </a:r>
            <a:endParaRPr sz="700">
              <a:solidFill>
                <a:schemeClr val="dk1"/>
              </a:solidFill>
            </a:endParaRPr>
          </a:p>
          <a:p>
            <a:pPr marL="0" lvl="0" indent="0" algn="ctr" rtl="0">
              <a:spcBef>
                <a:spcPts val="0"/>
              </a:spcBef>
              <a:spcAft>
                <a:spcPts val="0"/>
              </a:spcAft>
              <a:buClr>
                <a:schemeClr val="dk1"/>
              </a:buClr>
              <a:buSzPts val="1100"/>
              <a:buFont typeface="Arial"/>
              <a:buNone/>
            </a:pPr>
            <a:r>
              <a:rPr lang="ko-KR" sz="700">
                <a:solidFill>
                  <a:schemeClr val="dk1"/>
                </a:solidFill>
              </a:rPr>
              <a:t>(530ml)</a:t>
            </a:r>
            <a:endParaRPr sz="700">
              <a:solidFill>
                <a:schemeClr val="dk1"/>
              </a:solidFill>
            </a:endParaRPr>
          </a:p>
        </p:txBody>
      </p:sp>
      <p:sp>
        <p:nvSpPr>
          <p:cNvPr id="411" name="Google Shape;411;p28"/>
          <p:cNvSpPr txBox="1"/>
          <p:nvPr/>
        </p:nvSpPr>
        <p:spPr>
          <a:xfrm>
            <a:off x="3059050" y="4121788"/>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20온스</a:t>
            </a:r>
            <a:endParaRPr sz="700">
              <a:solidFill>
                <a:schemeClr val="dk1"/>
              </a:solidFill>
            </a:endParaRPr>
          </a:p>
          <a:p>
            <a:pPr marL="0" lvl="0" indent="0" algn="ctr" rtl="0">
              <a:spcBef>
                <a:spcPts val="0"/>
              </a:spcBef>
              <a:spcAft>
                <a:spcPts val="0"/>
              </a:spcAft>
              <a:buNone/>
            </a:pPr>
            <a:r>
              <a:rPr lang="ko-KR" sz="700">
                <a:solidFill>
                  <a:schemeClr val="dk1"/>
                </a:solidFill>
              </a:rPr>
              <a:t>(660ml)</a:t>
            </a:r>
            <a:endParaRPr sz="700">
              <a:solidFill>
                <a:schemeClr val="dk1"/>
              </a:solidFill>
            </a:endParaRPr>
          </a:p>
        </p:txBody>
      </p:sp>
      <p:sp>
        <p:nvSpPr>
          <p:cNvPr id="412" name="Google Shape;412;p28"/>
          <p:cNvSpPr txBox="1"/>
          <p:nvPr/>
        </p:nvSpPr>
        <p:spPr>
          <a:xfrm>
            <a:off x="1887700" y="4108875"/>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16온스</a:t>
            </a:r>
            <a:endParaRPr sz="700">
              <a:solidFill>
                <a:schemeClr val="dk1"/>
              </a:solidFill>
            </a:endParaRPr>
          </a:p>
          <a:p>
            <a:pPr marL="0" lvl="0" indent="0" algn="ctr" rtl="0">
              <a:spcBef>
                <a:spcPts val="0"/>
              </a:spcBef>
              <a:spcAft>
                <a:spcPts val="0"/>
              </a:spcAft>
              <a:buNone/>
            </a:pPr>
            <a:r>
              <a:rPr lang="ko-KR" sz="700">
                <a:solidFill>
                  <a:schemeClr val="dk1"/>
                </a:solidFill>
              </a:rPr>
              <a:t>(610ml)</a:t>
            </a:r>
            <a:endParaRPr sz="700">
              <a:solidFill>
                <a:schemeClr val="dk1"/>
              </a:solidFill>
            </a:endParaRPr>
          </a:p>
        </p:txBody>
      </p:sp>
      <p:grpSp>
        <p:nvGrpSpPr>
          <p:cNvPr id="413" name="Google Shape;413;p28"/>
          <p:cNvGrpSpPr/>
          <p:nvPr/>
        </p:nvGrpSpPr>
        <p:grpSpPr>
          <a:xfrm>
            <a:off x="5086325" y="3257740"/>
            <a:ext cx="743100" cy="1278160"/>
            <a:chOff x="5543525" y="3333940"/>
            <a:chExt cx="743100" cy="1278160"/>
          </a:xfrm>
        </p:grpSpPr>
        <p:pic>
          <p:nvPicPr>
            <p:cNvPr id="414" name="Google Shape;414;p28"/>
            <p:cNvPicPr preferRelativeResize="0"/>
            <p:nvPr/>
          </p:nvPicPr>
          <p:blipFill>
            <a:blip r:embed="rId10">
              <a:alphaModFix/>
            </a:blip>
            <a:stretch>
              <a:fillRect/>
            </a:stretch>
          </p:blipFill>
          <p:spPr>
            <a:xfrm>
              <a:off x="5721256" y="3333940"/>
              <a:ext cx="337663" cy="1059469"/>
            </a:xfrm>
            <a:prstGeom prst="rect">
              <a:avLst/>
            </a:prstGeom>
            <a:noFill/>
            <a:ln>
              <a:noFill/>
            </a:ln>
          </p:spPr>
        </p:pic>
        <p:sp>
          <p:nvSpPr>
            <p:cNvPr id="415" name="Google Shape;415;p28"/>
            <p:cNvSpPr txBox="1"/>
            <p:nvPr/>
          </p:nvSpPr>
          <p:spPr>
            <a:xfrm>
              <a:off x="5543525" y="4311500"/>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500ml</a:t>
              </a:r>
              <a:endParaRPr sz="700">
                <a:solidFill>
                  <a:schemeClr val="dk1"/>
                </a:solidFill>
              </a:endParaRPr>
            </a:p>
          </p:txBody>
        </p:sp>
      </p:grpSp>
      <p:pic>
        <p:nvPicPr>
          <p:cNvPr id="416" name="Google Shape;416;p28"/>
          <p:cNvPicPr preferRelativeResize="0"/>
          <p:nvPr/>
        </p:nvPicPr>
        <p:blipFill>
          <a:blip r:embed="rId11">
            <a:alphaModFix/>
          </a:blip>
          <a:stretch>
            <a:fillRect/>
          </a:stretch>
        </p:blipFill>
        <p:spPr>
          <a:xfrm>
            <a:off x="5770592" y="3115604"/>
            <a:ext cx="337663" cy="1201607"/>
          </a:xfrm>
          <a:prstGeom prst="rect">
            <a:avLst/>
          </a:prstGeom>
          <a:noFill/>
          <a:ln>
            <a:noFill/>
          </a:ln>
        </p:spPr>
      </p:pic>
      <p:sp>
        <p:nvSpPr>
          <p:cNvPr id="417" name="Google Shape;417;p28"/>
          <p:cNvSpPr txBox="1"/>
          <p:nvPr/>
        </p:nvSpPr>
        <p:spPr>
          <a:xfrm>
            <a:off x="5567875" y="4235300"/>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1000ml</a:t>
            </a:r>
            <a:endParaRPr sz="700">
              <a:solidFill>
                <a:schemeClr val="dk1"/>
              </a:solidFill>
            </a:endParaRPr>
          </a:p>
        </p:txBody>
      </p:sp>
      <p:grpSp>
        <p:nvGrpSpPr>
          <p:cNvPr id="418" name="Google Shape;418;p28"/>
          <p:cNvGrpSpPr/>
          <p:nvPr/>
        </p:nvGrpSpPr>
        <p:grpSpPr>
          <a:xfrm>
            <a:off x="6080675" y="2965846"/>
            <a:ext cx="743100" cy="1570054"/>
            <a:chOff x="7823600" y="3042046"/>
            <a:chExt cx="743100" cy="1570054"/>
          </a:xfrm>
        </p:grpSpPr>
        <p:pic>
          <p:nvPicPr>
            <p:cNvPr id="419" name="Google Shape;419;p28"/>
            <p:cNvPicPr preferRelativeResize="0"/>
            <p:nvPr/>
          </p:nvPicPr>
          <p:blipFill>
            <a:blip r:embed="rId12">
              <a:alphaModFix/>
            </a:blip>
            <a:stretch>
              <a:fillRect/>
            </a:stretch>
          </p:blipFill>
          <p:spPr>
            <a:xfrm>
              <a:off x="8027992" y="3042046"/>
              <a:ext cx="337663" cy="1327039"/>
            </a:xfrm>
            <a:prstGeom prst="rect">
              <a:avLst/>
            </a:prstGeom>
            <a:noFill/>
            <a:ln>
              <a:noFill/>
            </a:ln>
          </p:spPr>
        </p:pic>
        <p:sp>
          <p:nvSpPr>
            <p:cNvPr id="420" name="Google Shape;420;p28"/>
            <p:cNvSpPr txBox="1"/>
            <p:nvPr/>
          </p:nvSpPr>
          <p:spPr>
            <a:xfrm>
              <a:off x="7823600" y="4311500"/>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1500ml</a:t>
              </a:r>
              <a:endParaRPr sz="700">
                <a:solidFill>
                  <a:schemeClr val="dk1"/>
                </a:solidFill>
              </a:endParaRPr>
            </a:p>
          </p:txBody>
        </p:sp>
      </p:grpSp>
      <p:grpSp>
        <p:nvGrpSpPr>
          <p:cNvPr id="421" name="Google Shape;421;p28"/>
          <p:cNvGrpSpPr/>
          <p:nvPr/>
        </p:nvGrpSpPr>
        <p:grpSpPr>
          <a:xfrm>
            <a:off x="7183438" y="3120937"/>
            <a:ext cx="743100" cy="1399375"/>
            <a:chOff x="7429563" y="3326650"/>
            <a:chExt cx="743100" cy="1399375"/>
          </a:xfrm>
        </p:grpSpPr>
        <p:pic>
          <p:nvPicPr>
            <p:cNvPr id="422" name="Google Shape;422;p28"/>
            <p:cNvPicPr preferRelativeResize="0"/>
            <p:nvPr/>
          </p:nvPicPr>
          <p:blipFill>
            <a:blip r:embed="rId13">
              <a:alphaModFix/>
            </a:blip>
            <a:stretch>
              <a:fillRect/>
            </a:stretch>
          </p:blipFill>
          <p:spPr>
            <a:xfrm>
              <a:off x="7630250" y="3326650"/>
              <a:ext cx="337650" cy="1164301"/>
            </a:xfrm>
            <a:prstGeom prst="rect">
              <a:avLst/>
            </a:prstGeom>
            <a:noFill/>
            <a:ln>
              <a:noFill/>
            </a:ln>
          </p:spPr>
        </p:pic>
        <p:sp>
          <p:nvSpPr>
            <p:cNvPr id="423" name="Google Shape;423;p28"/>
            <p:cNvSpPr txBox="1"/>
            <p:nvPr/>
          </p:nvSpPr>
          <p:spPr>
            <a:xfrm>
              <a:off x="7429563" y="4425425"/>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1000ml</a:t>
              </a:r>
              <a:endParaRPr sz="700">
                <a:solidFill>
                  <a:schemeClr val="dk1"/>
                </a:solidFill>
              </a:endParaRPr>
            </a:p>
          </p:txBody>
        </p:sp>
      </p:grpSp>
      <p:grpSp>
        <p:nvGrpSpPr>
          <p:cNvPr id="424" name="Google Shape;424;p28"/>
          <p:cNvGrpSpPr/>
          <p:nvPr/>
        </p:nvGrpSpPr>
        <p:grpSpPr>
          <a:xfrm>
            <a:off x="7673550" y="2984924"/>
            <a:ext cx="743100" cy="1549601"/>
            <a:chOff x="8330375" y="3030474"/>
            <a:chExt cx="743100" cy="1549601"/>
          </a:xfrm>
        </p:grpSpPr>
        <p:pic>
          <p:nvPicPr>
            <p:cNvPr id="425" name="Google Shape;425;p28"/>
            <p:cNvPicPr preferRelativeResize="0"/>
            <p:nvPr/>
          </p:nvPicPr>
          <p:blipFill>
            <a:blip r:embed="rId14">
              <a:alphaModFix/>
            </a:blip>
            <a:stretch>
              <a:fillRect/>
            </a:stretch>
          </p:blipFill>
          <p:spPr>
            <a:xfrm>
              <a:off x="8484300" y="3030474"/>
              <a:ext cx="435250" cy="1350175"/>
            </a:xfrm>
            <a:prstGeom prst="rect">
              <a:avLst/>
            </a:prstGeom>
            <a:noFill/>
            <a:ln>
              <a:noFill/>
            </a:ln>
          </p:spPr>
        </p:pic>
        <p:sp>
          <p:nvSpPr>
            <p:cNvPr id="426" name="Google Shape;426;p28"/>
            <p:cNvSpPr txBox="1"/>
            <p:nvPr/>
          </p:nvSpPr>
          <p:spPr>
            <a:xfrm>
              <a:off x="8330375" y="4279475"/>
              <a:ext cx="7431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a:solidFill>
                    <a:schemeClr val="dk1"/>
                  </a:solidFill>
                </a:rPr>
                <a:t>1500ml</a:t>
              </a:r>
              <a:endParaRPr sz="700">
                <a:solidFill>
                  <a:schemeClr val="dk1"/>
                </a:solidFill>
              </a:endParaRPr>
            </a:p>
          </p:txBody>
        </p:sp>
      </p:grpSp>
      <p:sp>
        <p:nvSpPr>
          <p:cNvPr id="427" name="Google Shape;427;p28"/>
          <p:cNvSpPr txBox="1"/>
          <p:nvPr/>
        </p:nvSpPr>
        <p:spPr>
          <a:xfrm>
            <a:off x="5567875" y="2595000"/>
            <a:ext cx="743100" cy="2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a:solidFill>
                  <a:schemeClr val="dk1"/>
                </a:solidFill>
              </a:rPr>
              <a:t> </a:t>
            </a:r>
            <a:endParaRPr>
              <a:latin typeface="Malgun Gothic"/>
              <a:ea typeface="Malgun Gothic"/>
              <a:cs typeface="Malgun Gothic"/>
              <a:sym typeface="Malgun Gothic"/>
            </a:endParaRPr>
          </a:p>
        </p:txBody>
      </p:sp>
      <p:sp>
        <p:nvSpPr>
          <p:cNvPr id="428" name="Google Shape;428;p28"/>
          <p:cNvSpPr txBox="1"/>
          <p:nvPr/>
        </p:nvSpPr>
        <p:spPr>
          <a:xfrm>
            <a:off x="7183450" y="2534044"/>
            <a:ext cx="743100" cy="26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a:solidFill>
                  <a:schemeClr val="dk1"/>
                </a:solidFill>
              </a:rPr>
              <a:t> </a:t>
            </a:r>
            <a:endParaRPr>
              <a:latin typeface="Malgun Gothic"/>
              <a:ea typeface="Malgun Gothic"/>
              <a:cs typeface="Malgun Gothic"/>
              <a:sym typeface="Malgun Gothic"/>
            </a:endParaRPr>
          </a:p>
        </p:txBody>
      </p:sp>
      <p:cxnSp>
        <p:nvCxnSpPr>
          <p:cNvPr id="429" name="Google Shape;429;p28"/>
          <p:cNvCxnSpPr>
            <a:stCxn id="398" idx="2"/>
            <a:endCxn id="427" idx="0"/>
          </p:cNvCxnSpPr>
          <p:nvPr/>
        </p:nvCxnSpPr>
        <p:spPr>
          <a:xfrm rot="5400000">
            <a:off x="6242976" y="2143637"/>
            <a:ext cx="147900" cy="755100"/>
          </a:xfrm>
          <a:prstGeom prst="bentConnector3">
            <a:avLst>
              <a:gd name="adj1" fmla="val 49954"/>
            </a:avLst>
          </a:prstGeom>
          <a:noFill/>
          <a:ln w="19050" cap="flat" cmpd="sng">
            <a:solidFill>
              <a:schemeClr val="dk2"/>
            </a:solidFill>
            <a:prstDash val="solid"/>
            <a:round/>
            <a:headEnd type="none" w="med" len="med"/>
            <a:tailEnd type="none" w="med" len="med"/>
          </a:ln>
        </p:spPr>
      </p:cxnSp>
      <p:cxnSp>
        <p:nvCxnSpPr>
          <p:cNvPr id="430" name="Google Shape;430;p28"/>
          <p:cNvCxnSpPr>
            <a:stCxn id="427" idx="2"/>
            <a:endCxn id="414" idx="0"/>
          </p:cNvCxnSpPr>
          <p:nvPr/>
        </p:nvCxnSpPr>
        <p:spPr>
          <a:xfrm rot="5400000">
            <a:off x="5503075" y="2821350"/>
            <a:ext cx="366300" cy="506400"/>
          </a:xfrm>
          <a:prstGeom prst="bentConnector3">
            <a:avLst>
              <a:gd name="adj1" fmla="val 6996"/>
            </a:avLst>
          </a:prstGeom>
          <a:noFill/>
          <a:ln w="19050" cap="flat" cmpd="sng">
            <a:solidFill>
              <a:schemeClr val="dk2"/>
            </a:solidFill>
            <a:prstDash val="solid"/>
            <a:round/>
            <a:headEnd type="none" w="med" len="med"/>
            <a:tailEnd type="none" w="med" len="med"/>
          </a:ln>
        </p:spPr>
      </p:cxnSp>
      <p:cxnSp>
        <p:nvCxnSpPr>
          <p:cNvPr id="431" name="Google Shape;431;p28"/>
          <p:cNvCxnSpPr>
            <a:stCxn id="427" idx="2"/>
            <a:endCxn id="419" idx="0"/>
          </p:cNvCxnSpPr>
          <p:nvPr/>
        </p:nvCxnSpPr>
        <p:spPr>
          <a:xfrm rot="-5400000" flipH="1">
            <a:off x="6159475" y="2671350"/>
            <a:ext cx="74400" cy="514500"/>
          </a:xfrm>
          <a:prstGeom prst="bentConnector3">
            <a:avLst>
              <a:gd name="adj1" fmla="val 50031"/>
            </a:avLst>
          </a:prstGeom>
          <a:noFill/>
          <a:ln w="19050" cap="flat" cmpd="sng">
            <a:solidFill>
              <a:schemeClr val="dk2"/>
            </a:solidFill>
            <a:prstDash val="solid"/>
            <a:round/>
            <a:headEnd type="none" w="med" len="med"/>
            <a:tailEnd type="none" w="med" len="med"/>
          </a:ln>
        </p:spPr>
      </p:cxnSp>
      <p:cxnSp>
        <p:nvCxnSpPr>
          <p:cNvPr id="432" name="Google Shape;432;p28"/>
          <p:cNvCxnSpPr>
            <a:stCxn id="427" idx="2"/>
            <a:endCxn id="416" idx="0"/>
          </p:cNvCxnSpPr>
          <p:nvPr/>
        </p:nvCxnSpPr>
        <p:spPr>
          <a:xfrm>
            <a:off x="5939425" y="2891400"/>
            <a:ext cx="0" cy="224100"/>
          </a:xfrm>
          <a:prstGeom prst="straightConnector1">
            <a:avLst/>
          </a:prstGeom>
          <a:noFill/>
          <a:ln w="19050" cap="flat" cmpd="sng">
            <a:solidFill>
              <a:schemeClr val="dk2"/>
            </a:solidFill>
            <a:prstDash val="solid"/>
            <a:round/>
            <a:headEnd type="none" w="med" len="med"/>
            <a:tailEnd type="none" w="med" len="med"/>
          </a:ln>
        </p:spPr>
      </p:cxnSp>
      <p:cxnSp>
        <p:nvCxnSpPr>
          <p:cNvPr id="433" name="Google Shape;433;p28"/>
          <p:cNvCxnSpPr>
            <a:stCxn id="397" idx="2"/>
            <a:endCxn id="428" idx="0"/>
          </p:cNvCxnSpPr>
          <p:nvPr/>
        </p:nvCxnSpPr>
        <p:spPr>
          <a:xfrm rot="-5400000" flipH="1">
            <a:off x="7219662" y="2198832"/>
            <a:ext cx="95700" cy="574800"/>
          </a:xfrm>
          <a:prstGeom prst="bentConnector3">
            <a:avLst>
              <a:gd name="adj1" fmla="val 49980"/>
            </a:avLst>
          </a:prstGeom>
          <a:noFill/>
          <a:ln w="19050" cap="flat" cmpd="sng">
            <a:solidFill>
              <a:schemeClr val="dk2"/>
            </a:solidFill>
            <a:prstDash val="solid"/>
            <a:round/>
            <a:headEnd type="none" w="med" len="med"/>
            <a:tailEnd type="none" w="med" len="med"/>
          </a:ln>
        </p:spPr>
      </p:cxnSp>
      <p:cxnSp>
        <p:nvCxnSpPr>
          <p:cNvPr id="434" name="Google Shape;434;p28"/>
          <p:cNvCxnSpPr>
            <a:stCxn id="428" idx="2"/>
            <a:endCxn id="425" idx="0"/>
          </p:cNvCxnSpPr>
          <p:nvPr/>
        </p:nvCxnSpPr>
        <p:spPr>
          <a:xfrm rot="-5400000" flipH="1">
            <a:off x="7708750" y="2648494"/>
            <a:ext cx="182700" cy="490200"/>
          </a:xfrm>
          <a:prstGeom prst="bentConnector3">
            <a:avLst>
              <a:gd name="adj1" fmla="val 49994"/>
            </a:avLst>
          </a:prstGeom>
          <a:noFill/>
          <a:ln w="19050" cap="flat" cmpd="sng">
            <a:solidFill>
              <a:schemeClr val="dk2"/>
            </a:solidFill>
            <a:prstDash val="solid"/>
            <a:round/>
            <a:headEnd type="none" w="med" len="med"/>
            <a:tailEnd type="none" w="med" len="med"/>
          </a:ln>
        </p:spPr>
      </p:cxnSp>
      <p:cxnSp>
        <p:nvCxnSpPr>
          <p:cNvPr id="435" name="Google Shape;435;p28"/>
          <p:cNvCxnSpPr>
            <a:stCxn id="428" idx="2"/>
            <a:endCxn id="422" idx="0"/>
          </p:cNvCxnSpPr>
          <p:nvPr/>
        </p:nvCxnSpPr>
        <p:spPr>
          <a:xfrm flipH="1">
            <a:off x="7552900" y="2802244"/>
            <a:ext cx="2100" cy="318600"/>
          </a:xfrm>
          <a:prstGeom prst="straightConnector1">
            <a:avLst/>
          </a:prstGeom>
          <a:noFill/>
          <a:ln w="19050" cap="flat" cmpd="sng">
            <a:solidFill>
              <a:schemeClr val="dk2"/>
            </a:solidFill>
            <a:prstDash val="solid"/>
            <a:round/>
            <a:headEnd type="none" w="med" len="med"/>
            <a:tailEnd type="none" w="med" len="med"/>
          </a:ln>
        </p:spPr>
      </p:cxnSp>
      <p:sp>
        <p:nvSpPr>
          <p:cNvPr id="436" name="Google Shape;436;p28"/>
          <p:cNvSpPr txBox="1"/>
          <p:nvPr/>
        </p:nvSpPr>
        <p:spPr>
          <a:xfrm>
            <a:off x="5567875" y="2594950"/>
            <a:ext cx="743100" cy="2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a:solidFill>
                  <a:schemeClr val="dk1"/>
                </a:solidFill>
              </a:rPr>
              <a:t> 투명</a:t>
            </a:r>
            <a:endParaRPr>
              <a:latin typeface="Malgun Gothic"/>
              <a:ea typeface="Malgun Gothic"/>
              <a:cs typeface="Malgun Gothic"/>
              <a:sym typeface="Malgun Gothic"/>
            </a:endParaRPr>
          </a:p>
        </p:txBody>
      </p:sp>
      <p:sp>
        <p:nvSpPr>
          <p:cNvPr id="437" name="Google Shape;437;p28"/>
          <p:cNvSpPr txBox="1"/>
          <p:nvPr/>
        </p:nvSpPr>
        <p:spPr>
          <a:xfrm>
            <a:off x="7182400" y="2534044"/>
            <a:ext cx="743100" cy="26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a:solidFill>
                  <a:schemeClr val="dk1"/>
                </a:solidFill>
              </a:rPr>
              <a:t> 갈색</a:t>
            </a:r>
            <a:endParaRPr>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9"/>
          <p:cNvSpPr/>
          <p:nvPr/>
        </p:nvSpPr>
        <p:spPr>
          <a:xfrm>
            <a:off x="4778975" y="1320725"/>
            <a:ext cx="3803700" cy="37581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4" name="Google Shape;444;p29"/>
          <p:cNvSpPr/>
          <p:nvPr/>
        </p:nvSpPr>
        <p:spPr>
          <a:xfrm>
            <a:off x="448375" y="1320750"/>
            <a:ext cx="3803700" cy="3758100"/>
          </a:xfrm>
          <a:prstGeom prst="rect">
            <a:avLst/>
          </a:prstGeom>
          <a:solidFill>
            <a:srgbClr val="DAE4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5" name="Google Shape;445;p29"/>
          <p:cNvSpPr txBox="1"/>
          <p:nvPr/>
        </p:nvSpPr>
        <p:spPr>
          <a:xfrm>
            <a:off x="250587" y="601695"/>
            <a:ext cx="8055900" cy="3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ko-KR" sz="1600" b="1">
                <a:solidFill>
                  <a:schemeClr val="dk1"/>
                </a:solidFill>
                <a:latin typeface="Malgun Gothic"/>
                <a:ea typeface="Malgun Gothic"/>
                <a:cs typeface="Malgun Gothic"/>
                <a:sym typeface="Malgun Gothic"/>
              </a:rPr>
              <a:t>6. 기존 자체제작 상품 및 서비스를 확대, 특색있는 브랜드화를 통해 판매량 증가</a:t>
            </a:r>
            <a:endParaRPr sz="1600">
              <a:latin typeface="Malgun Gothic"/>
              <a:ea typeface="Malgun Gothic"/>
              <a:cs typeface="Malgun Gothic"/>
              <a:sym typeface="Malgun Gothic"/>
            </a:endParaRPr>
          </a:p>
        </p:txBody>
      </p:sp>
      <p:sp>
        <p:nvSpPr>
          <p:cNvPr id="446" name="Google Shape;446;p29"/>
          <p:cNvSpPr/>
          <p:nvPr/>
        </p:nvSpPr>
        <p:spPr>
          <a:xfrm>
            <a:off x="845275" y="1166051"/>
            <a:ext cx="3009900" cy="3762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기존 자체제작 상품</a:t>
            </a:r>
            <a:endParaRPr b="1" i="0" u="none" strike="noStrike" cap="none">
              <a:solidFill>
                <a:srgbClr val="366092"/>
              </a:solidFill>
              <a:latin typeface="Malgun Gothic"/>
              <a:ea typeface="Malgun Gothic"/>
              <a:cs typeface="Malgun Gothic"/>
              <a:sym typeface="Malgun Gothic"/>
            </a:endParaRPr>
          </a:p>
        </p:txBody>
      </p:sp>
      <p:sp>
        <p:nvSpPr>
          <p:cNvPr id="447" name="Google Shape;447;p29"/>
          <p:cNvSpPr/>
          <p:nvPr/>
        </p:nvSpPr>
        <p:spPr>
          <a:xfrm>
            <a:off x="5285575" y="1207946"/>
            <a:ext cx="3009900" cy="300600"/>
          </a:xfrm>
          <a:prstGeom prst="roundRect">
            <a:avLst>
              <a:gd name="adj" fmla="val 16667"/>
            </a:avLst>
          </a:prstGeom>
          <a:solidFill>
            <a:schemeClr val="lt1"/>
          </a:solidFill>
          <a:ln w="28575" cap="flat" cmpd="sng">
            <a:solidFill>
              <a:schemeClr val="accen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ko-KR" b="1">
                <a:solidFill>
                  <a:srgbClr val="366092"/>
                </a:solidFill>
                <a:latin typeface="Malgun Gothic"/>
                <a:ea typeface="Malgun Gothic"/>
                <a:cs typeface="Malgun Gothic"/>
                <a:sym typeface="Malgun Gothic"/>
              </a:rPr>
              <a:t>브랜드화 예시</a:t>
            </a:r>
            <a:endParaRPr b="1" i="0" u="none" strike="noStrike" cap="none">
              <a:solidFill>
                <a:srgbClr val="366092"/>
              </a:solidFill>
              <a:latin typeface="Malgun Gothic"/>
              <a:ea typeface="Malgun Gothic"/>
              <a:cs typeface="Malgun Gothic"/>
              <a:sym typeface="Malgun Gothic"/>
            </a:endParaRPr>
          </a:p>
        </p:txBody>
      </p:sp>
      <p:sp>
        <p:nvSpPr>
          <p:cNvPr id="448" name="Google Shape;448;p29"/>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4. 추가 개선안</a:t>
            </a:r>
            <a:endParaRPr sz="2000">
              <a:solidFill>
                <a:srgbClr val="002060"/>
              </a:solidFill>
              <a:latin typeface="Malgun Gothic"/>
              <a:ea typeface="Malgun Gothic"/>
              <a:cs typeface="Malgun Gothic"/>
              <a:sym typeface="Malgun Gothic"/>
            </a:endParaRPr>
          </a:p>
        </p:txBody>
      </p:sp>
      <p:cxnSp>
        <p:nvCxnSpPr>
          <p:cNvPr id="449" name="Google Shape;449;p29"/>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pic>
        <p:nvPicPr>
          <p:cNvPr id="450" name="Google Shape;450;p29"/>
          <p:cNvPicPr preferRelativeResize="0"/>
          <p:nvPr/>
        </p:nvPicPr>
        <p:blipFill>
          <a:blip r:embed="rId3">
            <a:alphaModFix/>
          </a:blip>
          <a:stretch>
            <a:fillRect/>
          </a:stretch>
        </p:blipFill>
        <p:spPr>
          <a:xfrm>
            <a:off x="5084700" y="1737800"/>
            <a:ext cx="3260250" cy="1460775"/>
          </a:xfrm>
          <a:prstGeom prst="rect">
            <a:avLst/>
          </a:prstGeom>
          <a:noFill/>
          <a:ln>
            <a:noFill/>
          </a:ln>
        </p:spPr>
      </p:pic>
      <p:pic>
        <p:nvPicPr>
          <p:cNvPr id="451" name="Google Shape;451;p29"/>
          <p:cNvPicPr preferRelativeResize="0"/>
          <p:nvPr/>
        </p:nvPicPr>
        <p:blipFill>
          <a:blip r:embed="rId4">
            <a:alphaModFix/>
          </a:blip>
          <a:stretch>
            <a:fillRect/>
          </a:stretch>
        </p:blipFill>
        <p:spPr>
          <a:xfrm>
            <a:off x="5080075" y="3427800"/>
            <a:ext cx="3260250" cy="1460775"/>
          </a:xfrm>
          <a:prstGeom prst="rect">
            <a:avLst/>
          </a:prstGeom>
          <a:noFill/>
          <a:ln>
            <a:noFill/>
          </a:ln>
        </p:spPr>
      </p:pic>
      <p:sp>
        <p:nvSpPr>
          <p:cNvPr id="452" name="Google Shape;452;p29"/>
          <p:cNvSpPr/>
          <p:nvPr/>
        </p:nvSpPr>
        <p:spPr>
          <a:xfrm rot="5400000">
            <a:off x="2852013" y="3160600"/>
            <a:ext cx="3327000" cy="252300"/>
          </a:xfrm>
          <a:prstGeom prst="triangle">
            <a:avLst>
              <a:gd name="adj" fmla="val 50462"/>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3" name="Google Shape;453;p29"/>
          <p:cNvPicPr preferRelativeResize="0"/>
          <p:nvPr/>
        </p:nvPicPr>
        <p:blipFill>
          <a:blip r:embed="rId5">
            <a:alphaModFix/>
          </a:blip>
          <a:stretch>
            <a:fillRect/>
          </a:stretch>
        </p:blipFill>
        <p:spPr>
          <a:xfrm>
            <a:off x="686100" y="1763325"/>
            <a:ext cx="3341625" cy="1409700"/>
          </a:xfrm>
          <a:prstGeom prst="rect">
            <a:avLst/>
          </a:prstGeom>
          <a:noFill/>
          <a:ln>
            <a:noFill/>
          </a:ln>
        </p:spPr>
      </p:pic>
      <p:pic>
        <p:nvPicPr>
          <p:cNvPr id="454" name="Google Shape;454;p29"/>
          <p:cNvPicPr preferRelativeResize="0"/>
          <p:nvPr/>
        </p:nvPicPr>
        <p:blipFill>
          <a:blip r:embed="rId6">
            <a:alphaModFix/>
          </a:blip>
          <a:stretch>
            <a:fillRect/>
          </a:stretch>
        </p:blipFill>
        <p:spPr>
          <a:xfrm>
            <a:off x="686100" y="3348536"/>
            <a:ext cx="1722375" cy="1514502"/>
          </a:xfrm>
          <a:prstGeom prst="rect">
            <a:avLst/>
          </a:prstGeom>
          <a:noFill/>
          <a:ln w="9525" cap="flat" cmpd="sng">
            <a:solidFill>
              <a:srgbClr val="CFE2F3"/>
            </a:solidFill>
            <a:prstDash val="solid"/>
            <a:round/>
            <a:headEnd type="none" w="sm" len="sm"/>
            <a:tailEnd type="none" w="sm" len="sm"/>
          </a:ln>
        </p:spPr>
      </p:pic>
      <p:pic>
        <p:nvPicPr>
          <p:cNvPr id="455" name="Google Shape;455;p29"/>
          <p:cNvPicPr preferRelativeResize="0"/>
          <p:nvPr/>
        </p:nvPicPr>
        <p:blipFill>
          <a:blip r:embed="rId7">
            <a:alphaModFix/>
          </a:blip>
          <a:stretch>
            <a:fillRect/>
          </a:stretch>
        </p:blipFill>
        <p:spPr>
          <a:xfrm>
            <a:off x="2408474" y="3342625"/>
            <a:ext cx="1619250" cy="15263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0"/>
          <p:cNvSpPr/>
          <p:nvPr/>
        </p:nvSpPr>
        <p:spPr>
          <a:xfrm>
            <a:off x="0" y="0"/>
            <a:ext cx="9144000" cy="5143500"/>
          </a:xfrm>
          <a:prstGeom prst="rect">
            <a:avLst/>
          </a:prstGeom>
          <a:solidFill>
            <a:srgbClr val="0550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8000">
                <a:solidFill>
                  <a:schemeClr val="lt1"/>
                </a:solidFill>
                <a:latin typeface="Malgun Gothic"/>
                <a:ea typeface="Malgun Gothic"/>
                <a:cs typeface="Malgun Gothic"/>
                <a:sym typeface="Malgun Gothic"/>
              </a:rPr>
              <a:t>Thank you!</a:t>
            </a:r>
            <a:endParaRPr sz="8000">
              <a:solidFill>
                <a:schemeClr val="lt1"/>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1"/>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5. 소감</a:t>
            </a:r>
            <a:endParaRPr sz="2000">
              <a:solidFill>
                <a:srgbClr val="002060"/>
              </a:solidFill>
              <a:latin typeface="Malgun Gothic"/>
              <a:ea typeface="Malgun Gothic"/>
              <a:cs typeface="Malgun Gothic"/>
              <a:sym typeface="Malgun Gothic"/>
            </a:endParaRPr>
          </a:p>
        </p:txBody>
      </p:sp>
      <p:cxnSp>
        <p:nvCxnSpPr>
          <p:cNvPr id="467" name="Google Shape;467;p31"/>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graphicFrame>
        <p:nvGraphicFramePr>
          <p:cNvPr id="468" name="Google Shape;468;p31"/>
          <p:cNvGraphicFramePr/>
          <p:nvPr/>
        </p:nvGraphicFramePr>
        <p:xfrm>
          <a:off x="250575" y="620000"/>
          <a:ext cx="8425575" cy="4257825"/>
        </p:xfrm>
        <a:graphic>
          <a:graphicData uri="http://schemas.openxmlformats.org/drawingml/2006/table">
            <a:tbl>
              <a:tblPr>
                <a:noFill/>
                <a:tableStyleId>{EF7A9246-3C94-45AC-8238-4C172467D98D}</a:tableStyleId>
              </a:tblPr>
              <a:tblGrid>
                <a:gridCol w="1304700">
                  <a:extLst>
                    <a:ext uri="{9D8B030D-6E8A-4147-A177-3AD203B41FA5}">
                      <a16:colId xmlns:a16="http://schemas.microsoft.com/office/drawing/2014/main" xmlns="" val="20000"/>
                    </a:ext>
                  </a:extLst>
                </a:gridCol>
                <a:gridCol w="7120875">
                  <a:extLst>
                    <a:ext uri="{9D8B030D-6E8A-4147-A177-3AD203B41FA5}">
                      <a16:colId xmlns:a16="http://schemas.microsoft.com/office/drawing/2014/main" xmlns="" val="20001"/>
                    </a:ext>
                  </a:extLst>
                </a:gridCol>
              </a:tblGrid>
              <a:tr h="340525">
                <a:tc>
                  <a:txBody>
                    <a:bodyPr/>
                    <a:lstStyle/>
                    <a:p>
                      <a:pPr marL="0" lvl="0" indent="0" algn="ctr" rtl="0">
                        <a:spcBef>
                          <a:spcPts val="0"/>
                        </a:spcBef>
                        <a:spcAft>
                          <a:spcPts val="0"/>
                        </a:spcAft>
                        <a:buNone/>
                      </a:pPr>
                      <a:r>
                        <a:rPr lang="ko-KR" sz="1100" b="1">
                          <a:solidFill>
                            <a:srgbClr val="FFFFFF"/>
                          </a:solidFill>
                          <a:latin typeface="Malgun Gothic"/>
                          <a:ea typeface="Malgun Gothic"/>
                          <a:cs typeface="Malgun Gothic"/>
                          <a:sym typeface="Malgun Gothic"/>
                        </a:rPr>
                        <a:t>조원</a:t>
                      </a:r>
                      <a:endParaRPr sz="1100" b="1">
                        <a:solidFill>
                          <a:srgbClr val="FFFFFF"/>
                        </a:solidFill>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ko-KR" sz="1100" b="1">
                          <a:solidFill>
                            <a:srgbClr val="FFFFFF"/>
                          </a:solidFill>
                          <a:latin typeface="Malgun Gothic"/>
                          <a:ea typeface="Malgun Gothic"/>
                          <a:cs typeface="Malgun Gothic"/>
                          <a:sym typeface="Malgun Gothic"/>
                        </a:rPr>
                        <a:t>소감</a:t>
                      </a:r>
                      <a:endParaRPr sz="1100" b="1">
                        <a:solidFill>
                          <a:srgbClr val="FFFFFF"/>
                        </a:solidFill>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4A86E8"/>
                    </a:solidFill>
                  </a:tcPr>
                </a:tc>
                <a:extLst>
                  <a:ext uri="{0D108BD9-81ED-4DB2-BD59-A6C34878D82A}">
                    <a16:rowId xmlns:a16="http://schemas.microsoft.com/office/drawing/2014/main" xmlns="" val="10000"/>
                  </a:ext>
                </a:extLst>
              </a:tr>
              <a:tr h="560250">
                <a:tc>
                  <a:txBody>
                    <a:bodyPr/>
                    <a:lstStyle/>
                    <a:p>
                      <a:pPr marL="0" lvl="0" indent="0" algn="ctr" rtl="0">
                        <a:spcBef>
                          <a:spcPts val="0"/>
                        </a:spcBef>
                        <a:spcAft>
                          <a:spcPts val="0"/>
                        </a:spcAft>
                        <a:buNone/>
                      </a:pPr>
                      <a:r>
                        <a:rPr lang="ko-KR" sz="1300" b="1">
                          <a:latin typeface="Malgun Gothic"/>
                          <a:ea typeface="Malgun Gothic"/>
                          <a:cs typeface="Malgun Gothic"/>
                          <a:sym typeface="Malgun Gothic"/>
                        </a:rPr>
                        <a:t>강은석</a:t>
                      </a:r>
                      <a:endParaRPr sz="1300" b="1">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ko-KR" sz="800">
                          <a:latin typeface="Malgun Gothic"/>
                          <a:ea typeface="Malgun Gothic"/>
                          <a:cs typeface="Malgun Gothic"/>
                          <a:sym typeface="Malgun Gothic"/>
                        </a:rPr>
                        <a:t>빅데이터 교육을 통해 습득한 지식을 바탕으로 프로젝트를 진행할 수 있어서 뜻깊은 시간이 되었습니다. 도메인 지식이 부족한 상태에서 데이터를 받고 주제를 선정하는데 많은 어려움을 겪었습니다. 하지만 팀원들과 도메인 지식을 공부하고 공유하는 과정을 통해 데이터에 대한 이해를 할 수 있었고 나아갈 방향을 선정할 수 있었습니다. 혼자 진행했다면 얻을 수 없는 결과라 생각하고 팀원들이 있었기에 좋은 결과를 얻을 수 있었습니다.</a:t>
                      </a:r>
                      <a:endParaRPr sz="800">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extLst>
                  <a:ext uri="{0D108BD9-81ED-4DB2-BD59-A6C34878D82A}">
                    <a16:rowId xmlns:a16="http://schemas.microsoft.com/office/drawing/2014/main" xmlns="" val="10001"/>
                  </a:ext>
                </a:extLst>
              </a:tr>
              <a:tr h="571800">
                <a:tc>
                  <a:txBody>
                    <a:bodyPr/>
                    <a:lstStyle/>
                    <a:p>
                      <a:pPr marL="0" lvl="0" indent="0" algn="ctr" rtl="0">
                        <a:spcBef>
                          <a:spcPts val="0"/>
                        </a:spcBef>
                        <a:spcAft>
                          <a:spcPts val="0"/>
                        </a:spcAft>
                        <a:buNone/>
                      </a:pPr>
                      <a:r>
                        <a:rPr lang="ko-KR" sz="1300" b="1">
                          <a:latin typeface="Malgun Gothic"/>
                          <a:ea typeface="Malgun Gothic"/>
                          <a:cs typeface="Malgun Gothic"/>
                          <a:sym typeface="Malgun Gothic"/>
                        </a:rPr>
                        <a:t>김성실</a:t>
                      </a:r>
                      <a:endParaRPr sz="1300" b="1">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A4C2F4"/>
                    </a:solidFill>
                  </a:tcPr>
                </a:tc>
                <a:tc>
                  <a:txBody>
                    <a:bodyPr/>
                    <a:lstStyle/>
                    <a:p>
                      <a:pPr marL="0" lvl="0" indent="0" algn="l" rtl="0">
                        <a:spcBef>
                          <a:spcPts val="0"/>
                        </a:spcBef>
                        <a:spcAft>
                          <a:spcPts val="0"/>
                        </a:spcAft>
                        <a:buClr>
                          <a:schemeClr val="dk1"/>
                        </a:buClr>
                        <a:buSzPts val="1100"/>
                        <a:buFont typeface="Arial"/>
                        <a:buNone/>
                      </a:pPr>
                      <a:r>
                        <a:rPr lang="ko-KR" sz="800">
                          <a:solidFill>
                            <a:schemeClr val="dk1"/>
                          </a:solidFill>
                          <a:latin typeface="Malgun Gothic"/>
                          <a:ea typeface="Malgun Gothic"/>
                          <a:cs typeface="Malgun Gothic"/>
                          <a:sym typeface="Malgun Gothic"/>
                        </a:rPr>
                        <a:t>처음 데이터를 받았을때 너무나 막막 했던 기억이 납니다.  분석을 하면서 활용할 수 없는 데이터도 있었고 있었으면 했지만 없어 아쉬운 데이터들도 있었습니다.하지만 팀원들과 논의하고 함께 데이터를 계속 정제하며 긍정적인 결과를 이뤄낸 것 같습니다. 프로젝트를 진행하면서 좋은 데이터 분석을 위해서는 데이터 분석 능력과 함께 해당 업종에 대한 파악능력, 개선안을 위한 문제해결 능력 또한 중요하다는 것을 느꼈던 시간이었습니다. </a:t>
                      </a:r>
                      <a:endParaRPr sz="800">
                        <a:solidFill>
                          <a:schemeClr val="dk1"/>
                        </a:solidFill>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A4C2F4"/>
                    </a:solidFill>
                  </a:tcPr>
                </a:tc>
                <a:extLst>
                  <a:ext uri="{0D108BD9-81ED-4DB2-BD59-A6C34878D82A}">
                    <a16:rowId xmlns:a16="http://schemas.microsoft.com/office/drawing/2014/main" xmlns="" val="10002"/>
                  </a:ext>
                </a:extLst>
              </a:tr>
              <a:tr h="593700">
                <a:tc>
                  <a:txBody>
                    <a:bodyPr/>
                    <a:lstStyle/>
                    <a:p>
                      <a:pPr marL="0" lvl="0" indent="0" algn="ctr" rtl="0">
                        <a:spcBef>
                          <a:spcPts val="0"/>
                        </a:spcBef>
                        <a:spcAft>
                          <a:spcPts val="0"/>
                        </a:spcAft>
                        <a:buNone/>
                      </a:pPr>
                      <a:r>
                        <a:rPr lang="ko-KR" sz="1300" b="1">
                          <a:latin typeface="Malgun Gothic"/>
                          <a:ea typeface="Malgun Gothic"/>
                          <a:cs typeface="Malgun Gothic"/>
                          <a:sym typeface="Malgun Gothic"/>
                        </a:rPr>
                        <a:t>이지윤</a:t>
                      </a:r>
                      <a:endParaRPr sz="1300" b="1">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tc>
                  <a:txBody>
                    <a:bodyPr/>
                    <a:lstStyle/>
                    <a:p>
                      <a:pPr marL="0" lvl="0" indent="0" algn="l" rtl="0">
                        <a:spcBef>
                          <a:spcPts val="0"/>
                        </a:spcBef>
                        <a:spcAft>
                          <a:spcPts val="0"/>
                        </a:spcAft>
                        <a:buClr>
                          <a:schemeClr val="dk1"/>
                        </a:buClr>
                        <a:buSzPts val="1100"/>
                        <a:buFont typeface="Arial"/>
                        <a:buNone/>
                      </a:pPr>
                      <a:r>
                        <a:rPr lang="ko-KR" sz="800">
                          <a:latin typeface="Malgun Gothic"/>
                          <a:ea typeface="Malgun Gothic"/>
                          <a:cs typeface="Malgun Gothic"/>
                          <a:sym typeface="Malgun Gothic"/>
                        </a:rPr>
                        <a:t>빅데이터 분석의 핵심은 여러가지 모델을 통해 나온 값을 기업이 직면한 상황에 맞게 해석하고 주어진 문제에 적용하는 것이라고 생각합니다. 그런 면에서 보면 이 프로젝트는 빅데이터 분석을 이해하는데 매우 큰 도움이 되었습니다. 혼자였다면 인사이트를 도출하는 것이 아주 힘들었겠지만 조원들과 함께였기에 덜 힘들었던 것 같습니다. 온라인임에도 불구하고 서로의 의견을 잘 반영해준 조원들에게 감사하고 그렇기에 큰 문제없이 프로젝트를 마무리 할 수 있었다고 생각합니다.</a:t>
                      </a:r>
                      <a:endParaRPr sz="800">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extLst>
                  <a:ext uri="{0D108BD9-81ED-4DB2-BD59-A6C34878D82A}">
                    <a16:rowId xmlns:a16="http://schemas.microsoft.com/office/drawing/2014/main" xmlns="" val="10003"/>
                  </a:ext>
                </a:extLst>
              </a:tr>
              <a:tr h="734925">
                <a:tc>
                  <a:txBody>
                    <a:bodyPr/>
                    <a:lstStyle/>
                    <a:p>
                      <a:pPr marL="0" lvl="0" indent="0" algn="ctr" rtl="0">
                        <a:spcBef>
                          <a:spcPts val="0"/>
                        </a:spcBef>
                        <a:spcAft>
                          <a:spcPts val="0"/>
                        </a:spcAft>
                        <a:buNone/>
                      </a:pPr>
                      <a:r>
                        <a:rPr lang="ko-KR" sz="1300" b="1">
                          <a:latin typeface="Malgun Gothic"/>
                          <a:ea typeface="Malgun Gothic"/>
                          <a:cs typeface="Malgun Gothic"/>
                          <a:sym typeface="Malgun Gothic"/>
                        </a:rPr>
                        <a:t>원정아</a:t>
                      </a:r>
                      <a:endParaRPr sz="1300" b="1">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A4C2F4"/>
                    </a:solidFill>
                  </a:tcPr>
                </a:tc>
                <a:tc>
                  <a:txBody>
                    <a:bodyPr/>
                    <a:lstStyle/>
                    <a:p>
                      <a:pPr marL="0" lvl="0" indent="0" algn="l" rtl="0">
                        <a:spcBef>
                          <a:spcPts val="0"/>
                        </a:spcBef>
                        <a:spcAft>
                          <a:spcPts val="0"/>
                        </a:spcAft>
                        <a:buClr>
                          <a:schemeClr val="dk1"/>
                        </a:buClr>
                        <a:buSzPts val="1100"/>
                        <a:buFont typeface="Arial"/>
                        <a:buNone/>
                      </a:pPr>
                      <a:r>
                        <a:rPr lang="ko-KR" sz="800">
                          <a:latin typeface="Malgun Gothic"/>
                          <a:ea typeface="Malgun Gothic"/>
                          <a:cs typeface="Malgun Gothic"/>
                          <a:sym typeface="Malgun Gothic"/>
                        </a:rPr>
                        <a:t>빅데이터 교육기간동안 배운 내용을 활용하며 실전에서의 고군분투를 어렴풋하게 느꼈습니다. 저에게 부족한 부분을 보완하고 보충되는 피드백을 한 팀원들이 있는 팀과제였기 때문에 이번 과제를 마무리할 수 있었다고 생각합니다. 개인적으로 '스스로 ceo가 되었다고 생각하고 임해보라'는 조언을 해주신 김종찬 교수님 말씀이 큰 도움이 되었습니다. 데이터 분석할땐 분석의 기준을 세우는 것이 쉽지 않았지만 기준을 정하기위해 논리를 세우는 동안 배웠던 내용을 확인하고 결정에 자신감을 가지도록 의견을 나눌 수 있던  좋은 기회였습니다. 보고서 작성을 마무리하는 지금 시점에서 처음 시작할때를 돌이켜보면, 뿌듯하고 제 자신이 성장했다고 느낍니다. </a:t>
                      </a:r>
                      <a:endParaRPr sz="800">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A4C2F4"/>
                    </a:solidFill>
                  </a:tcPr>
                </a:tc>
                <a:extLst>
                  <a:ext uri="{0D108BD9-81ED-4DB2-BD59-A6C34878D82A}">
                    <a16:rowId xmlns:a16="http://schemas.microsoft.com/office/drawing/2014/main" xmlns="" val="10004"/>
                  </a:ext>
                </a:extLst>
              </a:tr>
              <a:tr h="630125">
                <a:tc>
                  <a:txBody>
                    <a:bodyPr/>
                    <a:lstStyle/>
                    <a:p>
                      <a:pPr marL="0" lvl="0" indent="0" algn="ctr" rtl="0">
                        <a:spcBef>
                          <a:spcPts val="0"/>
                        </a:spcBef>
                        <a:spcAft>
                          <a:spcPts val="0"/>
                        </a:spcAft>
                        <a:buNone/>
                      </a:pPr>
                      <a:r>
                        <a:rPr lang="ko-KR" sz="1300" b="1">
                          <a:latin typeface="Malgun Gothic"/>
                          <a:ea typeface="Malgun Gothic"/>
                          <a:cs typeface="Malgun Gothic"/>
                          <a:sym typeface="Malgun Gothic"/>
                        </a:rPr>
                        <a:t>최영용</a:t>
                      </a:r>
                      <a:endParaRPr sz="1300" b="1">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tc>
                  <a:txBody>
                    <a:bodyPr/>
                    <a:lstStyle/>
                    <a:p>
                      <a:pPr marL="0" lvl="0" indent="0" algn="l" rtl="0">
                        <a:spcBef>
                          <a:spcPts val="0"/>
                        </a:spcBef>
                        <a:spcAft>
                          <a:spcPts val="0"/>
                        </a:spcAft>
                        <a:buClr>
                          <a:schemeClr val="dk1"/>
                        </a:buClr>
                        <a:buSzPts val="1100"/>
                        <a:buFont typeface="Arial"/>
                        <a:buNone/>
                      </a:pPr>
                      <a:r>
                        <a:rPr lang="ko-KR" sz="800">
                          <a:latin typeface="Malgun Gothic"/>
                          <a:ea typeface="Malgun Gothic"/>
                          <a:cs typeface="Malgun Gothic"/>
                          <a:sym typeface="Malgun Gothic"/>
                        </a:rPr>
                        <a:t>항상 경험이 부족하다고 생각했는데, 실제 기업의 데이터를 받아 핸들링하는 작업을 직접 하는 것이 뜻깊었습니다. 데이터 분석뿐만 아니라 회사의 전반적인 흐름과 현상파악을 통해 분석의 흐름을 그려나가며 개선안을 기획하는 것을 배움으로써 빅데이터 분석에 한층 다가갔다고 느껴졌습니다. 그리고 좋은 사람과 일하면 어떠한 일을 하든지 뿌듯하고 좋듯이, 좋은 사람들과 과제를 수행함으로써 지식뿐만 아니라 마음마저 따뜻지는 경험을 할 수 있어서 일석이조로 좋았습니다. 감사합니다.</a:t>
                      </a:r>
                      <a:endParaRPr sz="800">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extLst>
                  <a:ext uri="{0D108BD9-81ED-4DB2-BD59-A6C34878D82A}">
                    <a16:rowId xmlns:a16="http://schemas.microsoft.com/office/drawing/2014/main" xmlns="" val="10005"/>
                  </a:ext>
                </a:extLst>
              </a:tr>
              <a:tr h="641775">
                <a:tc>
                  <a:txBody>
                    <a:bodyPr/>
                    <a:lstStyle/>
                    <a:p>
                      <a:pPr marL="0" lvl="0" indent="0" algn="ctr" rtl="0">
                        <a:spcBef>
                          <a:spcPts val="0"/>
                        </a:spcBef>
                        <a:spcAft>
                          <a:spcPts val="0"/>
                        </a:spcAft>
                        <a:buNone/>
                      </a:pPr>
                      <a:r>
                        <a:rPr lang="ko-KR" sz="1300" b="1">
                          <a:latin typeface="Malgun Gothic"/>
                          <a:ea typeface="Malgun Gothic"/>
                          <a:cs typeface="Malgun Gothic"/>
                          <a:sym typeface="Malgun Gothic"/>
                        </a:rPr>
                        <a:t>최지선</a:t>
                      </a:r>
                      <a:endParaRPr sz="1300" b="1">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A4C2F4"/>
                    </a:solidFill>
                  </a:tcPr>
                </a:tc>
                <a:tc>
                  <a:txBody>
                    <a:bodyPr/>
                    <a:lstStyle/>
                    <a:p>
                      <a:pPr marL="0" lvl="0" indent="0" algn="l" rtl="0">
                        <a:lnSpc>
                          <a:spcPct val="90000"/>
                        </a:lnSpc>
                        <a:spcBef>
                          <a:spcPts val="0"/>
                        </a:spcBef>
                        <a:spcAft>
                          <a:spcPts val="0"/>
                        </a:spcAft>
                        <a:buClr>
                          <a:schemeClr val="dk1"/>
                        </a:buClr>
                        <a:buSzPts val="1100"/>
                        <a:buFont typeface="Arial"/>
                        <a:buNone/>
                      </a:pPr>
                      <a:r>
                        <a:rPr lang="ko-KR" sz="800">
                          <a:solidFill>
                            <a:schemeClr val="dk1"/>
                          </a:solidFill>
                          <a:latin typeface="Malgun Gothic"/>
                          <a:ea typeface="Malgun Gothic"/>
                          <a:cs typeface="Malgun Gothic"/>
                          <a:sym typeface="Malgun Gothic"/>
                        </a:rPr>
                        <a:t>프로젝트를 진행하면서 실제 데이터를 만지고 분석하는 것이 쉬운 일이 아니라는 것을 알았습니다. 하지만, 조원들과 함께 의미 있는 데이터를 새로 뽑고 정제하면서 다양한 시각을 경험 했습니다. 분석 과정에서 피드백을 주고받아도 뜻대로 나오지 않는 데이터 값에 힘들기도 했지만, 그 안에서 유의미한 값을 함께 찾아낼 때 뿌듯함을 느꼈습니다. 비록, 온라인으로 진행을 하여 의사소통이 쉽지 않아 조원들 모두 힘들었을 텐데 서로의 의견을 잘 반영하며 프로젝트를  마무리 할 수 있었고 의미 있는 시간이었습니다.</a:t>
                      </a:r>
                      <a:endParaRPr sz="100">
                        <a:solidFill>
                          <a:schemeClr val="dk1"/>
                        </a:solidFill>
                        <a:latin typeface="Malgun Gothic"/>
                        <a:ea typeface="Malgun Gothic"/>
                        <a:cs typeface="Malgun Gothic"/>
                        <a:sym typeface="Malgun Gothic"/>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A4C2F4"/>
                    </a:solidFill>
                  </a:tcPr>
                </a:tc>
                <a:extLst>
                  <a:ext uri="{0D108BD9-81ED-4DB2-BD59-A6C34878D82A}">
                    <a16:rowId xmlns:a16="http://schemas.microsoft.com/office/drawing/2014/main" xmlns=""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p:nvPr/>
        </p:nvSpPr>
        <p:spPr>
          <a:xfrm>
            <a:off x="0" y="0"/>
            <a:ext cx="9144000" cy="5143500"/>
          </a:xfrm>
          <a:prstGeom prst="rect">
            <a:avLst/>
          </a:prstGeom>
          <a:solidFill>
            <a:srgbClr val="0550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Malgun Gothic"/>
              <a:ea typeface="Malgun Gothic"/>
              <a:cs typeface="Malgun Gothic"/>
              <a:sym typeface="Malgun Gothic"/>
            </a:endParaRPr>
          </a:p>
        </p:txBody>
      </p:sp>
      <p:sp>
        <p:nvSpPr>
          <p:cNvPr id="98" name="Google Shape;98;p14"/>
          <p:cNvSpPr txBox="1"/>
          <p:nvPr/>
        </p:nvSpPr>
        <p:spPr>
          <a:xfrm>
            <a:off x="853450" y="1209675"/>
            <a:ext cx="5486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a:latin typeface="Malgun Gothic"/>
              <a:ea typeface="Malgun Gothic"/>
              <a:cs typeface="Malgun Gothic"/>
              <a:sym typeface="Malgun Gothic"/>
            </a:endParaRPr>
          </a:p>
        </p:txBody>
      </p:sp>
      <p:sp>
        <p:nvSpPr>
          <p:cNvPr id="99" name="Google Shape;99;p14"/>
          <p:cNvSpPr txBox="1"/>
          <p:nvPr/>
        </p:nvSpPr>
        <p:spPr>
          <a:xfrm>
            <a:off x="262900" y="220300"/>
            <a:ext cx="1085700" cy="3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700">
                <a:solidFill>
                  <a:srgbClr val="FFFFFF"/>
                </a:solidFill>
                <a:latin typeface="Malgun Gothic"/>
                <a:ea typeface="Malgun Gothic"/>
                <a:cs typeface="Malgun Gothic"/>
                <a:sym typeface="Malgun Gothic"/>
              </a:rPr>
              <a:t>contents</a:t>
            </a:r>
            <a:endParaRPr sz="1700">
              <a:solidFill>
                <a:srgbClr val="FFFFFF"/>
              </a:solidFill>
              <a:latin typeface="Malgun Gothic"/>
              <a:ea typeface="Malgun Gothic"/>
              <a:cs typeface="Malgun Gothic"/>
              <a:sym typeface="Malgun Gothic"/>
            </a:endParaRPr>
          </a:p>
        </p:txBody>
      </p:sp>
      <p:sp>
        <p:nvSpPr>
          <p:cNvPr id="100" name="Google Shape;100;p14"/>
          <p:cNvSpPr txBox="1"/>
          <p:nvPr/>
        </p:nvSpPr>
        <p:spPr>
          <a:xfrm>
            <a:off x="990525" y="1297350"/>
            <a:ext cx="7361100" cy="10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5500">
                <a:solidFill>
                  <a:srgbClr val="FFFFFF"/>
                </a:solidFill>
                <a:latin typeface="Malgun Gothic"/>
                <a:ea typeface="Malgun Gothic"/>
                <a:cs typeface="Malgun Gothic"/>
                <a:sym typeface="Malgun Gothic"/>
              </a:rPr>
              <a:t>01   02   03   04   05</a:t>
            </a:r>
            <a:endParaRPr sz="5500">
              <a:solidFill>
                <a:srgbClr val="FFFFFF"/>
              </a:solidFill>
              <a:latin typeface="Malgun Gothic"/>
              <a:ea typeface="Malgun Gothic"/>
              <a:cs typeface="Malgun Gothic"/>
              <a:sym typeface="Malgun Gothic"/>
            </a:endParaRPr>
          </a:p>
        </p:txBody>
      </p:sp>
      <p:cxnSp>
        <p:nvCxnSpPr>
          <p:cNvPr id="101" name="Google Shape;101;p14"/>
          <p:cNvCxnSpPr/>
          <p:nvPr/>
        </p:nvCxnSpPr>
        <p:spPr>
          <a:xfrm>
            <a:off x="885325" y="2425075"/>
            <a:ext cx="7591800" cy="3900"/>
          </a:xfrm>
          <a:prstGeom prst="straightConnector1">
            <a:avLst/>
          </a:prstGeom>
          <a:noFill/>
          <a:ln w="28575" cap="flat" cmpd="sng">
            <a:solidFill>
              <a:srgbClr val="FFFFFF"/>
            </a:solidFill>
            <a:prstDash val="solid"/>
            <a:round/>
            <a:headEnd type="none" w="sm" len="sm"/>
            <a:tailEnd type="none" w="sm" len="sm"/>
          </a:ln>
        </p:spPr>
      </p:cxnSp>
      <p:sp>
        <p:nvSpPr>
          <p:cNvPr id="102" name="Google Shape;102;p14"/>
          <p:cNvSpPr txBox="1"/>
          <p:nvPr/>
        </p:nvSpPr>
        <p:spPr>
          <a:xfrm>
            <a:off x="1176025" y="2561825"/>
            <a:ext cx="9546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FFFFFF"/>
                </a:solidFill>
                <a:latin typeface="Malgun Gothic"/>
                <a:ea typeface="Malgun Gothic"/>
                <a:cs typeface="Malgun Gothic"/>
                <a:sym typeface="Malgun Gothic"/>
              </a:rPr>
              <a:t>추진배경 </a:t>
            </a:r>
            <a:endParaRPr b="1">
              <a:solidFill>
                <a:srgbClr val="FFFFFF"/>
              </a:solidFill>
              <a:latin typeface="Malgun Gothic"/>
              <a:ea typeface="Malgun Gothic"/>
              <a:cs typeface="Malgun Gothic"/>
              <a:sym typeface="Malgun Gothic"/>
            </a:endParaRPr>
          </a:p>
        </p:txBody>
      </p:sp>
      <p:sp>
        <p:nvSpPr>
          <p:cNvPr id="103" name="Google Shape;103;p14"/>
          <p:cNvSpPr txBox="1"/>
          <p:nvPr/>
        </p:nvSpPr>
        <p:spPr>
          <a:xfrm>
            <a:off x="2458174" y="2561825"/>
            <a:ext cx="15819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FFFFFF"/>
                </a:solidFill>
                <a:latin typeface="Malgun Gothic"/>
                <a:ea typeface="Malgun Gothic"/>
                <a:cs typeface="Malgun Gothic"/>
                <a:sym typeface="Malgun Gothic"/>
              </a:rPr>
              <a:t>현상 및 개선기회 </a:t>
            </a:r>
            <a:endParaRPr b="1">
              <a:solidFill>
                <a:srgbClr val="FFFFFF"/>
              </a:solidFill>
              <a:latin typeface="Malgun Gothic"/>
              <a:ea typeface="Malgun Gothic"/>
              <a:cs typeface="Malgun Gothic"/>
              <a:sym typeface="Malgun Gothic"/>
            </a:endParaRPr>
          </a:p>
        </p:txBody>
      </p:sp>
      <p:sp>
        <p:nvSpPr>
          <p:cNvPr id="104" name="Google Shape;104;p14"/>
          <p:cNvSpPr txBox="1"/>
          <p:nvPr/>
        </p:nvSpPr>
        <p:spPr>
          <a:xfrm>
            <a:off x="4239450" y="2561825"/>
            <a:ext cx="10857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FFFFFF"/>
                </a:solidFill>
                <a:latin typeface="Malgun Gothic"/>
                <a:ea typeface="Malgun Gothic"/>
                <a:cs typeface="Malgun Gothic"/>
                <a:sym typeface="Malgun Gothic"/>
              </a:rPr>
              <a:t>분석결과 </a:t>
            </a:r>
            <a:endParaRPr b="1">
              <a:solidFill>
                <a:srgbClr val="FFFFFF"/>
              </a:solidFill>
              <a:latin typeface="Malgun Gothic"/>
              <a:ea typeface="Malgun Gothic"/>
              <a:cs typeface="Malgun Gothic"/>
              <a:sym typeface="Malgun Gothic"/>
            </a:endParaRPr>
          </a:p>
        </p:txBody>
      </p:sp>
      <p:sp>
        <p:nvSpPr>
          <p:cNvPr id="105" name="Google Shape;105;p14"/>
          <p:cNvSpPr txBox="1"/>
          <p:nvPr/>
        </p:nvSpPr>
        <p:spPr>
          <a:xfrm>
            <a:off x="5856600" y="2561825"/>
            <a:ext cx="7803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solidFill>
                  <a:srgbClr val="FFFFFF"/>
                </a:solidFill>
                <a:latin typeface="Malgun Gothic"/>
                <a:ea typeface="Malgun Gothic"/>
                <a:cs typeface="Malgun Gothic"/>
                <a:sym typeface="Malgun Gothic"/>
              </a:rPr>
              <a:t>개선안 </a:t>
            </a:r>
            <a:endParaRPr b="1">
              <a:solidFill>
                <a:srgbClr val="FFFFFF"/>
              </a:solidFill>
              <a:latin typeface="Malgun Gothic"/>
              <a:ea typeface="Malgun Gothic"/>
              <a:cs typeface="Malgun Gothic"/>
              <a:sym typeface="Malgun Gothic"/>
            </a:endParaRPr>
          </a:p>
        </p:txBody>
      </p:sp>
      <p:sp>
        <p:nvSpPr>
          <p:cNvPr id="106" name="Google Shape;106;p14"/>
          <p:cNvSpPr txBox="1"/>
          <p:nvPr/>
        </p:nvSpPr>
        <p:spPr>
          <a:xfrm>
            <a:off x="7251850" y="2561825"/>
            <a:ext cx="9546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b="1">
                <a:solidFill>
                  <a:srgbClr val="FFFFFF"/>
                </a:solidFill>
                <a:latin typeface="Malgun Gothic"/>
                <a:ea typeface="Malgun Gothic"/>
                <a:cs typeface="Malgun Gothic"/>
                <a:sym typeface="Malgun Gothic"/>
              </a:rPr>
              <a:t>소감 </a:t>
            </a:r>
            <a:endParaRPr b="1">
              <a:solidFill>
                <a:srgbClr val="FFFFFF"/>
              </a:solidFill>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i="0" u="none" strike="noStrike" cap="none">
                <a:solidFill>
                  <a:srgbClr val="002060"/>
                </a:solidFill>
                <a:latin typeface="Malgun Gothic"/>
                <a:ea typeface="Malgun Gothic"/>
                <a:cs typeface="Malgun Gothic"/>
                <a:sym typeface="Malgun Gothic"/>
              </a:rPr>
              <a:t>1. 추진배경</a:t>
            </a:r>
            <a:endParaRPr sz="2000" i="0" u="none" strike="noStrike" cap="none">
              <a:solidFill>
                <a:srgbClr val="002060"/>
              </a:solidFill>
              <a:latin typeface="Malgun Gothic"/>
              <a:ea typeface="Malgun Gothic"/>
              <a:cs typeface="Malgun Gothic"/>
              <a:sym typeface="Malgun Gothic"/>
            </a:endParaRPr>
          </a:p>
        </p:txBody>
      </p:sp>
      <p:cxnSp>
        <p:nvCxnSpPr>
          <p:cNvPr id="113" name="Google Shape;113;p15"/>
          <p:cNvCxnSpPr/>
          <p:nvPr/>
        </p:nvCxnSpPr>
        <p:spPr>
          <a:xfrm>
            <a:off x="162000" y="396000"/>
            <a:ext cx="8731500" cy="0"/>
          </a:xfrm>
          <a:prstGeom prst="straightConnector1">
            <a:avLst/>
          </a:prstGeom>
          <a:noFill/>
          <a:ln w="28575" cap="flat" cmpd="sng">
            <a:solidFill>
              <a:srgbClr val="002060"/>
            </a:solidFill>
            <a:prstDash val="solid"/>
            <a:round/>
            <a:headEnd type="none" w="sm" len="sm"/>
            <a:tailEnd type="none" w="sm" len="sm"/>
          </a:ln>
        </p:spPr>
      </p:cxnSp>
      <p:sp>
        <p:nvSpPr>
          <p:cNvPr id="114" name="Google Shape;114;p15"/>
          <p:cNvSpPr/>
          <p:nvPr/>
        </p:nvSpPr>
        <p:spPr>
          <a:xfrm>
            <a:off x="162000" y="1440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a:t>
            </a:r>
            <a:r>
              <a:rPr lang="ko-KR" b="1" i="0" u="none" strike="noStrike" cap="none">
                <a:solidFill>
                  <a:srgbClr val="FFFFFF"/>
                </a:solidFill>
                <a:latin typeface="Malgun Gothic"/>
                <a:ea typeface="Malgun Gothic"/>
                <a:cs typeface="Malgun Gothic"/>
                <a:sym typeface="Malgun Gothic"/>
              </a:rPr>
              <a:t>음식 배달 서비스업</a:t>
            </a:r>
            <a:r>
              <a:rPr lang="ko-KR" b="1">
                <a:solidFill>
                  <a:srgbClr val="FFFFFF"/>
                </a:solidFill>
                <a:latin typeface="Malgun Gothic"/>
                <a:ea typeface="Malgun Gothic"/>
                <a:cs typeface="Malgun Gothic"/>
                <a:sym typeface="Malgun Gothic"/>
              </a:rPr>
              <a:t> 성장]</a:t>
            </a:r>
            <a:endParaRPr/>
          </a:p>
        </p:txBody>
      </p:sp>
      <p:pic>
        <p:nvPicPr>
          <p:cNvPr id="115" name="Google Shape;115;p15"/>
          <p:cNvPicPr preferRelativeResize="0"/>
          <p:nvPr/>
        </p:nvPicPr>
        <p:blipFill>
          <a:blip r:embed="rId3">
            <a:alphaModFix/>
          </a:blip>
          <a:stretch>
            <a:fillRect/>
          </a:stretch>
        </p:blipFill>
        <p:spPr>
          <a:xfrm>
            <a:off x="4709925" y="1818420"/>
            <a:ext cx="4260150" cy="2396334"/>
          </a:xfrm>
          <a:prstGeom prst="rect">
            <a:avLst/>
          </a:prstGeom>
          <a:noFill/>
          <a:ln>
            <a:noFill/>
          </a:ln>
          <a:effectLst>
            <a:outerShdw blurRad="57150" dist="19050" dir="5400000" algn="bl" rotWithShape="0">
              <a:srgbClr val="000000">
                <a:alpha val="50000"/>
              </a:srgbClr>
            </a:outerShdw>
          </a:effectLst>
        </p:spPr>
      </p:pic>
      <p:sp>
        <p:nvSpPr>
          <p:cNvPr id="116" name="Google Shape;116;p15"/>
          <p:cNvSpPr/>
          <p:nvPr/>
        </p:nvSpPr>
        <p:spPr>
          <a:xfrm>
            <a:off x="4680000" y="1440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[포장용기 시장 규모 전망]</a:t>
            </a:r>
            <a:endParaRPr/>
          </a:p>
        </p:txBody>
      </p:sp>
      <p:sp>
        <p:nvSpPr>
          <p:cNvPr id="117" name="Google Shape;117;p15"/>
          <p:cNvSpPr txBox="1"/>
          <p:nvPr/>
        </p:nvSpPr>
        <p:spPr>
          <a:xfrm>
            <a:off x="313925" y="547650"/>
            <a:ext cx="6891300" cy="740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음식 배달 서비스업의 급속한 성장에 맞춰 포장용기 시장이 커짐에 따라</a:t>
            </a:r>
            <a:endParaRPr sz="15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주력 사업인 포장용기 사업에서 본사의 </a:t>
            </a:r>
            <a:r>
              <a:rPr lang="ko-KR" sz="1500" b="1">
                <a:solidFill>
                  <a:schemeClr val="hlink"/>
                </a:solidFill>
                <a:latin typeface="Malgun Gothic"/>
                <a:ea typeface="Malgun Gothic"/>
                <a:cs typeface="Malgun Gothic"/>
                <a:sym typeface="Malgun Gothic"/>
              </a:rPr>
              <a:t>지속적인 성장을 위한 전략 필요</a:t>
            </a:r>
            <a:endParaRPr>
              <a:latin typeface="Malgun Gothic"/>
              <a:ea typeface="Malgun Gothic"/>
              <a:cs typeface="Malgun Gothic"/>
              <a:sym typeface="Malgun Gothic"/>
            </a:endParaRPr>
          </a:p>
        </p:txBody>
      </p:sp>
      <p:pic>
        <p:nvPicPr>
          <p:cNvPr id="118" name="Google Shape;118;p15"/>
          <p:cNvPicPr preferRelativeResize="0"/>
          <p:nvPr/>
        </p:nvPicPr>
        <p:blipFill>
          <a:blip r:embed="rId4">
            <a:alphaModFix/>
          </a:blip>
          <a:stretch>
            <a:fillRect/>
          </a:stretch>
        </p:blipFill>
        <p:spPr>
          <a:xfrm>
            <a:off x="4680000" y="4242200"/>
            <a:ext cx="4320001" cy="495975"/>
          </a:xfrm>
          <a:prstGeom prst="rect">
            <a:avLst/>
          </a:prstGeom>
          <a:noFill/>
          <a:ln>
            <a:noFill/>
          </a:ln>
        </p:spPr>
      </p:pic>
      <p:sp>
        <p:nvSpPr>
          <p:cNvPr id="119" name="Google Shape;119;p15"/>
          <p:cNvSpPr txBox="1"/>
          <p:nvPr/>
        </p:nvSpPr>
        <p:spPr>
          <a:xfrm>
            <a:off x="5230650" y="4233263"/>
            <a:ext cx="3218700" cy="49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KR" sz="1100" b="1">
                <a:latin typeface="Malgun Gothic"/>
                <a:ea typeface="Malgun Gothic"/>
                <a:cs typeface="Malgun Gothic"/>
                <a:sym typeface="Malgun Gothic"/>
              </a:rPr>
              <a:t>국내 포장용기 시장이 꾸준히 커지고 있으며 </a:t>
            </a:r>
            <a:endParaRPr sz="1100" b="1">
              <a:latin typeface="Malgun Gothic"/>
              <a:ea typeface="Malgun Gothic"/>
              <a:cs typeface="Malgun Gothic"/>
              <a:sym typeface="Malgun Gothic"/>
            </a:endParaRPr>
          </a:p>
          <a:p>
            <a:pPr marL="0" lvl="0" indent="0" algn="ctr" rtl="0">
              <a:lnSpc>
                <a:spcPct val="115000"/>
              </a:lnSpc>
              <a:spcBef>
                <a:spcPts val="0"/>
              </a:spcBef>
              <a:spcAft>
                <a:spcPts val="0"/>
              </a:spcAft>
              <a:buNone/>
            </a:pPr>
            <a:r>
              <a:rPr lang="ko-KR" sz="1100" b="1">
                <a:latin typeface="Malgun Gothic"/>
                <a:ea typeface="Malgun Gothic"/>
                <a:cs typeface="Malgun Gothic"/>
                <a:sym typeface="Malgun Gothic"/>
              </a:rPr>
              <a:t>2020년은 2010년대비 3배이상의 규모 예상</a:t>
            </a:r>
            <a:endParaRPr sz="1100" b="1">
              <a:latin typeface="Malgun Gothic"/>
              <a:ea typeface="Malgun Gothic"/>
              <a:cs typeface="Malgun Gothic"/>
              <a:sym typeface="Malgun Gothic"/>
            </a:endParaRPr>
          </a:p>
        </p:txBody>
      </p:sp>
      <p:pic>
        <p:nvPicPr>
          <p:cNvPr id="120" name="Google Shape;120;p15"/>
          <p:cNvPicPr preferRelativeResize="0"/>
          <p:nvPr/>
        </p:nvPicPr>
        <p:blipFill>
          <a:blip r:embed="rId5">
            <a:alphaModFix/>
          </a:blip>
          <a:stretch>
            <a:fillRect/>
          </a:stretch>
        </p:blipFill>
        <p:spPr>
          <a:xfrm>
            <a:off x="191925" y="1818445"/>
            <a:ext cx="4260149" cy="2396310"/>
          </a:xfrm>
          <a:prstGeom prst="rect">
            <a:avLst/>
          </a:prstGeom>
          <a:noFill/>
          <a:ln>
            <a:noFill/>
          </a:ln>
          <a:effectLst>
            <a:outerShdw blurRad="57150" dist="19050" dir="5400000" algn="bl" rotWithShape="0">
              <a:srgbClr val="000000">
                <a:alpha val="50000"/>
              </a:srgbClr>
            </a:outerShdw>
          </a:effectLst>
        </p:spPr>
      </p:pic>
      <p:pic>
        <p:nvPicPr>
          <p:cNvPr id="121" name="Google Shape;121;p15"/>
          <p:cNvPicPr preferRelativeResize="0"/>
          <p:nvPr/>
        </p:nvPicPr>
        <p:blipFill>
          <a:blip r:embed="rId4">
            <a:alphaModFix/>
          </a:blip>
          <a:stretch>
            <a:fillRect/>
          </a:stretch>
        </p:blipFill>
        <p:spPr>
          <a:xfrm>
            <a:off x="191925" y="4233225"/>
            <a:ext cx="4260150" cy="495975"/>
          </a:xfrm>
          <a:prstGeom prst="rect">
            <a:avLst/>
          </a:prstGeom>
          <a:noFill/>
          <a:ln>
            <a:noFill/>
          </a:ln>
        </p:spPr>
      </p:pic>
      <p:sp>
        <p:nvSpPr>
          <p:cNvPr id="122" name="Google Shape;122;p15"/>
          <p:cNvSpPr txBox="1"/>
          <p:nvPr/>
        </p:nvSpPr>
        <p:spPr>
          <a:xfrm>
            <a:off x="466200" y="4301213"/>
            <a:ext cx="3711600" cy="3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b="1">
                <a:latin typeface="Malgun Gothic"/>
                <a:ea typeface="Malgun Gothic"/>
                <a:cs typeface="Malgun Gothic"/>
                <a:sym typeface="Malgun Gothic"/>
              </a:rPr>
              <a:t>배달 서비스 업체의 매출이 큰 폭으로 증가하는 추세</a:t>
            </a:r>
            <a:endParaRPr sz="1100" b="1">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i="0" u="none" strike="noStrike" cap="none">
                <a:solidFill>
                  <a:srgbClr val="002060"/>
                </a:solidFill>
                <a:latin typeface="Malgun Gothic"/>
                <a:ea typeface="Malgun Gothic"/>
                <a:cs typeface="Malgun Gothic"/>
                <a:sym typeface="Malgun Gothic"/>
              </a:rPr>
              <a:t>1. 추진배경</a:t>
            </a:r>
            <a:endParaRPr sz="2000" i="0" u="none" strike="noStrike" cap="none">
              <a:solidFill>
                <a:srgbClr val="002060"/>
              </a:solidFill>
              <a:latin typeface="Malgun Gothic"/>
              <a:ea typeface="Malgun Gothic"/>
              <a:cs typeface="Malgun Gothic"/>
              <a:sym typeface="Malgun Gothic"/>
            </a:endParaRPr>
          </a:p>
        </p:txBody>
      </p:sp>
      <p:cxnSp>
        <p:nvCxnSpPr>
          <p:cNvPr id="129" name="Google Shape;129;p16"/>
          <p:cNvCxnSpPr/>
          <p:nvPr/>
        </p:nvCxnSpPr>
        <p:spPr>
          <a:xfrm>
            <a:off x="162000" y="396000"/>
            <a:ext cx="8731500" cy="0"/>
          </a:xfrm>
          <a:prstGeom prst="straightConnector1">
            <a:avLst/>
          </a:prstGeom>
          <a:noFill/>
          <a:ln w="28575" cap="flat" cmpd="sng">
            <a:solidFill>
              <a:srgbClr val="002060"/>
            </a:solidFill>
            <a:prstDash val="solid"/>
            <a:round/>
            <a:headEnd type="none" w="sm" len="sm"/>
            <a:tailEnd type="none" w="sm" len="sm"/>
          </a:ln>
        </p:spPr>
      </p:cxnSp>
      <p:sp>
        <p:nvSpPr>
          <p:cNvPr id="130" name="Google Shape;130;p16"/>
          <p:cNvSpPr/>
          <p:nvPr/>
        </p:nvSpPr>
        <p:spPr>
          <a:xfrm>
            <a:off x="4680000" y="1440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[최근 P사 매출 증가율(%)]</a:t>
            </a:r>
            <a:endParaRPr/>
          </a:p>
        </p:txBody>
      </p:sp>
      <p:sp>
        <p:nvSpPr>
          <p:cNvPr id="131" name="Google Shape;131;p16"/>
          <p:cNvSpPr txBox="1"/>
          <p:nvPr/>
        </p:nvSpPr>
        <p:spPr>
          <a:xfrm>
            <a:off x="318800" y="600950"/>
            <a:ext cx="8959800" cy="634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낮은 기술 진입 장벽 및 신규 업체 진입 증가로 경쟁이 심해지면서 매출 증가율 감소에 따라 </a:t>
            </a:r>
            <a:endParaRPr sz="15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시장에서 우위를 차지할 수 있는 </a:t>
            </a:r>
            <a:r>
              <a:rPr lang="ko-KR" sz="1500" b="1">
                <a:solidFill>
                  <a:schemeClr val="hlink"/>
                </a:solidFill>
                <a:latin typeface="Malgun Gothic"/>
                <a:ea typeface="Malgun Gothic"/>
                <a:cs typeface="Malgun Gothic"/>
                <a:sym typeface="Malgun Gothic"/>
              </a:rPr>
              <a:t>차별화된 서비스와 판매 전략 필요</a:t>
            </a:r>
            <a:endParaRPr sz="1500" b="1" i="0" u="none" strike="noStrike" cap="none">
              <a:solidFill>
                <a:srgbClr val="0000FF"/>
              </a:solidFill>
              <a:latin typeface="Malgun Gothic"/>
              <a:ea typeface="Malgun Gothic"/>
              <a:cs typeface="Malgun Gothic"/>
              <a:sym typeface="Malgun Gothic"/>
            </a:endParaRPr>
          </a:p>
        </p:txBody>
      </p:sp>
      <p:pic>
        <p:nvPicPr>
          <p:cNvPr id="132" name="Google Shape;132;p16"/>
          <p:cNvPicPr preferRelativeResize="0"/>
          <p:nvPr/>
        </p:nvPicPr>
        <p:blipFill>
          <a:blip r:embed="rId3">
            <a:alphaModFix/>
          </a:blip>
          <a:stretch>
            <a:fillRect/>
          </a:stretch>
        </p:blipFill>
        <p:spPr>
          <a:xfrm>
            <a:off x="162000" y="1800000"/>
            <a:ext cx="4320000" cy="2430000"/>
          </a:xfrm>
          <a:prstGeom prst="rect">
            <a:avLst/>
          </a:prstGeom>
          <a:noFill/>
          <a:ln>
            <a:noFill/>
          </a:ln>
          <a:effectLst>
            <a:outerShdw blurRad="57150" dist="19050" dir="5400000" algn="bl" rotWithShape="0">
              <a:srgbClr val="000000">
                <a:alpha val="50000"/>
              </a:srgbClr>
            </a:outerShdw>
          </a:effectLst>
        </p:spPr>
      </p:pic>
      <p:sp>
        <p:nvSpPr>
          <p:cNvPr id="133" name="Google Shape;133;p16"/>
          <p:cNvSpPr/>
          <p:nvPr/>
        </p:nvSpPr>
        <p:spPr>
          <a:xfrm>
            <a:off x="162000" y="1440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[연도별 포장 디자인 출원 건수]</a:t>
            </a:r>
            <a:endParaRPr>
              <a:latin typeface="Malgun Gothic"/>
              <a:ea typeface="Malgun Gothic"/>
              <a:cs typeface="Malgun Gothic"/>
              <a:sym typeface="Malgun Gothic"/>
            </a:endParaRPr>
          </a:p>
        </p:txBody>
      </p:sp>
      <p:pic>
        <p:nvPicPr>
          <p:cNvPr id="134" name="Google Shape;134;p16"/>
          <p:cNvPicPr preferRelativeResize="0"/>
          <p:nvPr/>
        </p:nvPicPr>
        <p:blipFill>
          <a:blip r:embed="rId4">
            <a:alphaModFix/>
          </a:blip>
          <a:stretch>
            <a:fillRect/>
          </a:stretch>
        </p:blipFill>
        <p:spPr>
          <a:xfrm>
            <a:off x="4680000" y="1800000"/>
            <a:ext cx="4320000" cy="2430000"/>
          </a:xfrm>
          <a:prstGeom prst="rect">
            <a:avLst/>
          </a:prstGeom>
          <a:noFill/>
          <a:ln>
            <a:noFill/>
          </a:ln>
          <a:effectLst>
            <a:outerShdw blurRad="57150" dist="19050" dir="5400000" algn="bl" rotWithShape="0">
              <a:srgbClr val="000000">
                <a:alpha val="50000"/>
              </a:srgbClr>
            </a:outerShdw>
          </a:effectLst>
        </p:spPr>
      </p:pic>
      <p:pic>
        <p:nvPicPr>
          <p:cNvPr id="135" name="Google Shape;135;p16"/>
          <p:cNvPicPr preferRelativeResize="0"/>
          <p:nvPr/>
        </p:nvPicPr>
        <p:blipFill>
          <a:blip r:embed="rId5">
            <a:alphaModFix/>
          </a:blip>
          <a:stretch>
            <a:fillRect/>
          </a:stretch>
        </p:blipFill>
        <p:spPr>
          <a:xfrm>
            <a:off x="162000" y="4233175"/>
            <a:ext cx="4320001" cy="495975"/>
          </a:xfrm>
          <a:prstGeom prst="rect">
            <a:avLst/>
          </a:prstGeom>
          <a:noFill/>
          <a:ln>
            <a:noFill/>
          </a:ln>
        </p:spPr>
      </p:pic>
      <p:pic>
        <p:nvPicPr>
          <p:cNvPr id="136" name="Google Shape;136;p16"/>
          <p:cNvPicPr preferRelativeResize="0"/>
          <p:nvPr/>
        </p:nvPicPr>
        <p:blipFill>
          <a:blip r:embed="rId5">
            <a:alphaModFix/>
          </a:blip>
          <a:stretch>
            <a:fillRect/>
          </a:stretch>
        </p:blipFill>
        <p:spPr>
          <a:xfrm>
            <a:off x="4680000" y="4242200"/>
            <a:ext cx="4320001" cy="495975"/>
          </a:xfrm>
          <a:prstGeom prst="rect">
            <a:avLst/>
          </a:prstGeom>
          <a:noFill/>
          <a:ln>
            <a:noFill/>
          </a:ln>
        </p:spPr>
      </p:pic>
      <p:sp>
        <p:nvSpPr>
          <p:cNvPr id="137" name="Google Shape;137;p16"/>
          <p:cNvSpPr txBox="1"/>
          <p:nvPr/>
        </p:nvSpPr>
        <p:spPr>
          <a:xfrm>
            <a:off x="162000" y="4233213"/>
            <a:ext cx="4320000" cy="49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ko-KR" sz="1100" b="1">
                <a:latin typeface="Malgun Gothic"/>
                <a:ea typeface="Malgun Gothic"/>
                <a:cs typeface="Malgun Gothic"/>
                <a:sym typeface="Malgun Gothic"/>
              </a:rPr>
              <a:t>2015년의 출원 건수가 2006년 대비 2배 이상 </a:t>
            </a:r>
            <a:endParaRPr sz="1100" b="1">
              <a:latin typeface="Malgun Gothic"/>
              <a:ea typeface="Malgun Gothic"/>
              <a:cs typeface="Malgun Gothic"/>
              <a:sym typeface="Malgun Gothic"/>
            </a:endParaRPr>
          </a:p>
          <a:p>
            <a:pPr marL="0" lvl="0" indent="0" algn="ctr" rtl="0">
              <a:lnSpc>
                <a:spcPct val="115000"/>
              </a:lnSpc>
              <a:spcBef>
                <a:spcPts val="0"/>
              </a:spcBef>
              <a:spcAft>
                <a:spcPts val="0"/>
              </a:spcAft>
              <a:buNone/>
            </a:pPr>
            <a:r>
              <a:rPr lang="ko-KR" sz="1100" b="1">
                <a:latin typeface="Malgun Gothic"/>
                <a:ea typeface="Malgun Gothic"/>
                <a:cs typeface="Malgun Gothic"/>
                <a:sym typeface="Malgun Gothic"/>
              </a:rPr>
              <a:t>증가함에 따라 시장의 경쟁이 심화</a:t>
            </a:r>
            <a:endParaRPr sz="1100" b="1">
              <a:latin typeface="Malgun Gothic"/>
              <a:ea typeface="Malgun Gothic"/>
              <a:cs typeface="Malgun Gothic"/>
              <a:sym typeface="Malgun Gothic"/>
            </a:endParaRPr>
          </a:p>
          <a:p>
            <a:pPr marL="0" lvl="0" indent="0" algn="ctr" rtl="0">
              <a:lnSpc>
                <a:spcPct val="115000"/>
              </a:lnSpc>
              <a:spcBef>
                <a:spcPts val="0"/>
              </a:spcBef>
              <a:spcAft>
                <a:spcPts val="0"/>
              </a:spcAft>
              <a:buNone/>
            </a:pPr>
            <a:endParaRPr sz="1100" b="1">
              <a:latin typeface="Malgun Gothic"/>
              <a:ea typeface="Malgun Gothic"/>
              <a:cs typeface="Malgun Gothic"/>
              <a:sym typeface="Malgun Gothic"/>
            </a:endParaRPr>
          </a:p>
        </p:txBody>
      </p:sp>
      <p:sp>
        <p:nvSpPr>
          <p:cNvPr id="138" name="Google Shape;138;p16"/>
          <p:cNvSpPr txBox="1"/>
          <p:nvPr/>
        </p:nvSpPr>
        <p:spPr>
          <a:xfrm>
            <a:off x="4680000" y="4332963"/>
            <a:ext cx="4320000" cy="2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1100" b="1">
                <a:latin typeface="Malgun Gothic"/>
                <a:ea typeface="Malgun Gothic"/>
                <a:cs typeface="Malgun Gothic"/>
                <a:sym typeface="Malgun Gothic"/>
              </a:rPr>
              <a:t>최근 당사의 매출 증가율이 지속적으로 하락하고 있음</a:t>
            </a:r>
            <a:endParaRPr sz="1100" b="1">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i="0" u="none" strike="noStrike" cap="none">
                <a:solidFill>
                  <a:srgbClr val="002060"/>
                </a:solidFill>
                <a:latin typeface="Malgun Gothic"/>
                <a:ea typeface="Malgun Gothic"/>
                <a:cs typeface="Malgun Gothic"/>
                <a:sym typeface="Malgun Gothic"/>
              </a:rPr>
              <a:t>2. 현상 및 개선기회</a:t>
            </a:r>
            <a:endParaRPr sz="2000" i="0" u="none" strike="noStrike" cap="none">
              <a:solidFill>
                <a:srgbClr val="002060"/>
              </a:solidFill>
              <a:latin typeface="Malgun Gothic"/>
              <a:ea typeface="Malgun Gothic"/>
              <a:cs typeface="Malgun Gothic"/>
              <a:sym typeface="Malgun Gothic"/>
            </a:endParaRPr>
          </a:p>
        </p:txBody>
      </p:sp>
      <p:cxnSp>
        <p:nvCxnSpPr>
          <p:cNvPr id="145" name="Google Shape;145;p17"/>
          <p:cNvCxnSpPr/>
          <p:nvPr/>
        </p:nvCxnSpPr>
        <p:spPr>
          <a:xfrm>
            <a:off x="162000" y="396000"/>
            <a:ext cx="8731500" cy="0"/>
          </a:xfrm>
          <a:prstGeom prst="straightConnector1">
            <a:avLst/>
          </a:prstGeom>
          <a:noFill/>
          <a:ln w="28575" cap="flat" cmpd="sng">
            <a:solidFill>
              <a:srgbClr val="002060"/>
            </a:solidFill>
            <a:prstDash val="solid"/>
            <a:round/>
            <a:headEnd type="none" w="sm" len="sm"/>
            <a:tailEnd type="none" w="sm" len="sm"/>
          </a:ln>
        </p:spPr>
      </p:cxnSp>
      <p:sp>
        <p:nvSpPr>
          <p:cNvPr id="146" name="Google Shape;146;p17"/>
          <p:cNvSpPr txBox="1"/>
          <p:nvPr/>
        </p:nvSpPr>
        <p:spPr>
          <a:xfrm>
            <a:off x="677400" y="583200"/>
            <a:ext cx="7715100" cy="7419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제품 판매 원가에는 직접원가와 간접원가가 포함되고 재고관리 차원에서 </a:t>
            </a:r>
            <a:endParaRPr sz="1500" b="1">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None/>
            </a:pPr>
            <a:r>
              <a:rPr lang="ko-KR" sz="1500" b="1">
                <a:solidFill>
                  <a:srgbClr val="FF9900"/>
                </a:solidFill>
                <a:latin typeface="Malgun Gothic"/>
                <a:ea typeface="Malgun Gothic"/>
                <a:cs typeface="Malgun Gothic"/>
                <a:sym typeface="Malgun Gothic"/>
              </a:rPr>
              <a:t>재고가 많을수록 물류창고비와 장기부진재고 관리비</a:t>
            </a:r>
            <a:r>
              <a:rPr lang="ko-KR" sz="1500" b="1">
                <a:solidFill>
                  <a:schemeClr val="dk1"/>
                </a:solidFill>
                <a:latin typeface="Malgun Gothic"/>
                <a:ea typeface="Malgun Gothic"/>
                <a:cs typeface="Malgun Gothic"/>
                <a:sym typeface="Malgun Gothic"/>
              </a:rPr>
              <a:t> 등이 발생</a:t>
            </a:r>
            <a:endParaRPr sz="1500" b="1" i="0" u="none" strike="noStrike" cap="none">
              <a:solidFill>
                <a:schemeClr val="dk1"/>
              </a:solidFill>
              <a:latin typeface="Malgun Gothic"/>
              <a:ea typeface="Malgun Gothic"/>
              <a:cs typeface="Malgun Gothic"/>
              <a:sym typeface="Malgun Gothic"/>
            </a:endParaRPr>
          </a:p>
        </p:txBody>
      </p:sp>
      <p:sp>
        <p:nvSpPr>
          <p:cNvPr id="147" name="Google Shape;147;p17"/>
          <p:cNvSpPr txBox="1"/>
          <p:nvPr/>
        </p:nvSpPr>
        <p:spPr>
          <a:xfrm>
            <a:off x="294900" y="1639200"/>
            <a:ext cx="8465700" cy="700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적정한 재고관리를 통해 장기부진재고를 줄일 수 있고 </a:t>
            </a:r>
            <a:endParaRPr sz="1500" b="1">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창고 유지비를 줄임으로써 원가를 낮춰 </a:t>
            </a:r>
            <a:r>
              <a:rPr lang="ko-KR" sz="1500" b="1">
                <a:solidFill>
                  <a:srgbClr val="0000FF"/>
                </a:solidFill>
                <a:latin typeface="Malgun Gothic"/>
                <a:ea typeface="Malgun Gothic"/>
                <a:cs typeface="Malgun Gothic"/>
                <a:sym typeface="Malgun Gothic"/>
              </a:rPr>
              <a:t>가격경쟁력 향상</a:t>
            </a:r>
            <a:endParaRPr sz="1500" b="1" i="0" u="none" strike="noStrike" cap="none">
              <a:solidFill>
                <a:schemeClr val="dk1"/>
              </a:solidFill>
              <a:latin typeface="Malgun Gothic"/>
              <a:ea typeface="Malgun Gothic"/>
              <a:cs typeface="Malgun Gothic"/>
              <a:sym typeface="Malgun Gothic"/>
            </a:endParaRPr>
          </a:p>
        </p:txBody>
      </p:sp>
      <p:sp>
        <p:nvSpPr>
          <p:cNvPr id="148" name="Google Shape;148;p17"/>
          <p:cNvSpPr/>
          <p:nvPr/>
        </p:nvSpPr>
        <p:spPr>
          <a:xfrm rot="10800000">
            <a:off x="1467449" y="1321352"/>
            <a:ext cx="6120600" cy="205500"/>
          </a:xfrm>
          <a:prstGeom prst="triangle">
            <a:avLst>
              <a:gd name="adj" fmla="val 50138"/>
            </a:avLst>
          </a:prstGeom>
          <a:gradFill>
            <a:gsLst>
              <a:gs pos="0">
                <a:srgbClr val="F4F8FB"/>
              </a:gs>
              <a:gs pos="37000">
                <a:srgbClr val="AEC5E1"/>
              </a:gs>
              <a:gs pos="64000">
                <a:srgbClr val="AEC5E1"/>
              </a:gs>
              <a:gs pos="100000">
                <a:srgbClr val="C8D8EB"/>
              </a:gs>
            </a:gsLst>
            <a:lin ang="5400012" scaled="0"/>
          </a:gradFill>
          <a:ln w="25400" cap="flat" cmpd="sng">
            <a:solidFill>
              <a:srgbClr val="B7CCE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sp>
        <p:nvSpPr>
          <p:cNvPr id="149" name="Google Shape;149;p17"/>
          <p:cNvSpPr/>
          <p:nvPr/>
        </p:nvSpPr>
        <p:spPr>
          <a:xfrm>
            <a:off x="4680000" y="2340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a:t>
            </a:r>
            <a:r>
              <a:rPr lang="ko-KR" sz="1400" b="1">
                <a:solidFill>
                  <a:srgbClr val="FFFFFF"/>
                </a:solidFill>
                <a:latin typeface="Malgun Gothic"/>
                <a:ea typeface="Malgun Gothic"/>
                <a:cs typeface="Malgun Gothic"/>
                <a:sym typeface="Malgun Gothic"/>
              </a:rPr>
              <a:t>재고관리와 경쟁력간 연관성]</a:t>
            </a:r>
            <a:endParaRPr sz="1400" b="1">
              <a:solidFill>
                <a:srgbClr val="FFFFFF"/>
              </a:solidFill>
              <a:latin typeface="Malgun Gothic"/>
              <a:ea typeface="Malgun Gothic"/>
              <a:cs typeface="Malgun Gothic"/>
              <a:sym typeface="Malgun Gothic"/>
            </a:endParaRPr>
          </a:p>
        </p:txBody>
      </p:sp>
      <p:sp>
        <p:nvSpPr>
          <p:cNvPr id="150" name="Google Shape;150;p17"/>
          <p:cNvSpPr/>
          <p:nvPr/>
        </p:nvSpPr>
        <p:spPr>
          <a:xfrm>
            <a:off x="162000" y="2340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a:t>
            </a:r>
            <a:r>
              <a:rPr lang="ko-KR" sz="1400" b="1">
                <a:solidFill>
                  <a:srgbClr val="FFFFFF"/>
                </a:solidFill>
                <a:latin typeface="Malgun Gothic"/>
                <a:ea typeface="Malgun Gothic"/>
                <a:cs typeface="Malgun Gothic"/>
                <a:sym typeface="Malgun Gothic"/>
              </a:rPr>
              <a:t>제품 원가 결정 요인]</a:t>
            </a:r>
            <a:endParaRPr/>
          </a:p>
        </p:txBody>
      </p:sp>
      <p:pic>
        <p:nvPicPr>
          <p:cNvPr id="151" name="Google Shape;151;p17"/>
          <p:cNvPicPr preferRelativeResize="0"/>
          <p:nvPr/>
        </p:nvPicPr>
        <p:blipFill>
          <a:blip r:embed="rId3">
            <a:alphaModFix/>
          </a:blip>
          <a:stretch>
            <a:fillRect/>
          </a:stretch>
        </p:blipFill>
        <p:spPr>
          <a:xfrm>
            <a:off x="162000" y="2754075"/>
            <a:ext cx="4320000" cy="2160000"/>
          </a:xfrm>
          <a:prstGeom prst="rect">
            <a:avLst/>
          </a:prstGeom>
          <a:noFill/>
          <a:ln>
            <a:noFill/>
          </a:ln>
        </p:spPr>
      </p:pic>
      <p:sp>
        <p:nvSpPr>
          <p:cNvPr id="152" name="Google Shape;152;p17"/>
          <p:cNvSpPr/>
          <p:nvPr/>
        </p:nvSpPr>
        <p:spPr>
          <a:xfrm>
            <a:off x="4714875" y="2749475"/>
            <a:ext cx="4285200" cy="2164500"/>
          </a:xfrm>
          <a:prstGeom prst="rect">
            <a:avLst/>
          </a:prstGeom>
          <a:no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17"/>
          <p:cNvGrpSpPr/>
          <p:nvPr/>
        </p:nvGrpSpPr>
        <p:grpSpPr>
          <a:xfrm>
            <a:off x="5284869" y="2754022"/>
            <a:ext cx="3239938" cy="2160094"/>
            <a:chOff x="730844" y="33764"/>
            <a:chExt cx="2542125" cy="2529680"/>
          </a:xfrm>
        </p:grpSpPr>
        <p:sp>
          <p:nvSpPr>
            <p:cNvPr id="154" name="Google Shape;154;p17"/>
            <p:cNvSpPr/>
            <p:nvPr/>
          </p:nvSpPr>
          <p:spPr>
            <a:xfrm>
              <a:off x="955946" y="168821"/>
              <a:ext cx="2181600" cy="2181600"/>
            </a:xfrm>
            <a:prstGeom prst="pie">
              <a:avLst>
                <a:gd name="adj1" fmla="val 16200000"/>
                <a:gd name="adj2" fmla="val 1800000"/>
              </a:avLst>
            </a:prstGeom>
            <a:solidFill>
              <a:srgbClr val="4F81BD"/>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2105752" y="631133"/>
              <a:ext cx="779100" cy="649200"/>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FFFFFF"/>
                </a:buClr>
                <a:buSzPts val="1100"/>
                <a:buFont typeface="Malgun Gothic"/>
                <a:buNone/>
              </a:pPr>
              <a:r>
                <a:rPr lang="ko-KR" sz="1100">
                  <a:solidFill>
                    <a:srgbClr val="FFFFFF"/>
                  </a:solidFill>
                  <a:latin typeface="Malgun Gothic"/>
                  <a:ea typeface="Malgun Gothic"/>
                  <a:cs typeface="Malgun Gothic"/>
                  <a:sym typeface="Malgun Gothic"/>
                </a:rPr>
                <a:t>원가 절감</a:t>
              </a:r>
              <a:endParaRPr/>
            </a:p>
          </p:txBody>
        </p:sp>
        <p:sp>
          <p:nvSpPr>
            <p:cNvPr id="156" name="Google Shape;156;p17"/>
            <p:cNvSpPr/>
            <p:nvPr/>
          </p:nvSpPr>
          <p:spPr>
            <a:xfrm>
              <a:off x="911014" y="246739"/>
              <a:ext cx="2181600" cy="2181600"/>
            </a:xfrm>
            <a:prstGeom prst="pie">
              <a:avLst>
                <a:gd name="adj1" fmla="val 1800000"/>
                <a:gd name="adj2" fmla="val 9000000"/>
              </a:avLst>
            </a:prstGeom>
            <a:solidFill>
              <a:srgbClr val="4F81BD"/>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p:nvPr/>
          </p:nvSpPr>
          <p:spPr>
            <a:xfrm>
              <a:off x="1430465" y="1662245"/>
              <a:ext cx="1168800" cy="571500"/>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FFFFFF"/>
                </a:buClr>
                <a:buSzPts val="1100"/>
                <a:buFont typeface="Malgun Gothic"/>
                <a:buNone/>
              </a:pPr>
              <a:r>
                <a:rPr lang="ko-KR" sz="1100">
                  <a:solidFill>
                    <a:srgbClr val="FFFFFF"/>
                  </a:solidFill>
                  <a:latin typeface="Malgun Gothic"/>
                  <a:ea typeface="Malgun Gothic"/>
                  <a:cs typeface="Malgun Gothic"/>
                  <a:sym typeface="Malgun Gothic"/>
                </a:rPr>
                <a:t>가격경쟁력</a:t>
              </a:r>
              <a:endParaRPr sz="1100">
                <a:solidFill>
                  <a:srgbClr val="FFFFFF"/>
                </a:solidFill>
                <a:latin typeface="Malgun Gothic"/>
                <a:ea typeface="Malgun Gothic"/>
                <a:cs typeface="Malgun Gothic"/>
                <a:sym typeface="Malgun Gothic"/>
              </a:endParaRPr>
            </a:p>
            <a:p>
              <a:pPr marL="0" marR="0" lvl="0" indent="0" algn="ctr" rtl="0">
                <a:lnSpc>
                  <a:spcPct val="90000"/>
                </a:lnSpc>
                <a:spcBef>
                  <a:spcPts val="385"/>
                </a:spcBef>
                <a:spcAft>
                  <a:spcPts val="0"/>
                </a:spcAft>
                <a:buClr>
                  <a:srgbClr val="FFFFFF"/>
                </a:buClr>
                <a:buSzPts val="1100"/>
                <a:buFont typeface="Malgun Gothic"/>
                <a:buNone/>
              </a:pPr>
              <a:r>
                <a:rPr lang="ko-KR" sz="1100">
                  <a:solidFill>
                    <a:srgbClr val="FFFFFF"/>
                  </a:solidFill>
                  <a:latin typeface="Malgun Gothic"/>
                  <a:ea typeface="Malgun Gothic"/>
                  <a:cs typeface="Malgun Gothic"/>
                  <a:sym typeface="Malgun Gothic"/>
                </a:rPr>
                <a:t>향상</a:t>
              </a:r>
              <a:endParaRPr/>
            </a:p>
          </p:txBody>
        </p:sp>
        <p:sp>
          <p:nvSpPr>
            <p:cNvPr id="158" name="Google Shape;158;p17"/>
            <p:cNvSpPr/>
            <p:nvPr/>
          </p:nvSpPr>
          <p:spPr>
            <a:xfrm>
              <a:off x="866081" y="168821"/>
              <a:ext cx="2181600" cy="2181600"/>
            </a:xfrm>
            <a:prstGeom prst="pie">
              <a:avLst>
                <a:gd name="adj1" fmla="val 9000000"/>
                <a:gd name="adj2" fmla="val 16200000"/>
              </a:avLst>
            </a:prstGeom>
            <a:solidFill>
              <a:srgbClr val="4F81BD"/>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p:nvPr/>
          </p:nvSpPr>
          <p:spPr>
            <a:xfrm>
              <a:off x="1118794" y="631133"/>
              <a:ext cx="779100" cy="649200"/>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FFFFFF"/>
                </a:buClr>
                <a:buSzPts val="1100"/>
                <a:buFont typeface="Malgun Gothic"/>
                <a:buNone/>
              </a:pPr>
              <a:r>
                <a:rPr lang="ko-KR" sz="1100">
                  <a:solidFill>
                    <a:srgbClr val="FFFFFF"/>
                  </a:solidFill>
                  <a:latin typeface="Malgun Gothic"/>
                  <a:ea typeface="Malgun Gothic"/>
                  <a:cs typeface="Malgun Gothic"/>
                  <a:sym typeface="Malgun Gothic"/>
                </a:rPr>
                <a:t>적정</a:t>
              </a:r>
              <a:endParaRPr sz="1100">
                <a:solidFill>
                  <a:srgbClr val="FFFFFF"/>
                </a:solidFill>
                <a:latin typeface="Malgun Gothic"/>
                <a:ea typeface="Malgun Gothic"/>
                <a:cs typeface="Malgun Gothic"/>
                <a:sym typeface="Malgun Gothic"/>
              </a:endParaRPr>
            </a:p>
            <a:p>
              <a:pPr marL="0" marR="0" lvl="0" indent="0" algn="ctr" rtl="0">
                <a:lnSpc>
                  <a:spcPct val="90000"/>
                </a:lnSpc>
                <a:spcBef>
                  <a:spcPts val="385"/>
                </a:spcBef>
                <a:spcAft>
                  <a:spcPts val="0"/>
                </a:spcAft>
                <a:buClr>
                  <a:srgbClr val="FFFFFF"/>
                </a:buClr>
                <a:buSzPts val="1100"/>
                <a:buFont typeface="Malgun Gothic"/>
                <a:buNone/>
              </a:pPr>
              <a:r>
                <a:rPr lang="ko-KR" sz="1100">
                  <a:solidFill>
                    <a:srgbClr val="FFFFFF"/>
                  </a:solidFill>
                  <a:latin typeface="Malgun Gothic"/>
                  <a:ea typeface="Malgun Gothic"/>
                  <a:cs typeface="Malgun Gothic"/>
                  <a:sym typeface="Malgun Gothic"/>
                </a:rPr>
                <a:t>재고관리</a:t>
              </a:r>
              <a:endParaRPr/>
            </a:p>
          </p:txBody>
        </p:sp>
        <p:sp>
          <p:nvSpPr>
            <p:cNvPr id="160" name="Google Shape;160;p17"/>
            <p:cNvSpPr/>
            <p:nvPr/>
          </p:nvSpPr>
          <p:spPr>
            <a:xfrm>
              <a:off x="821069" y="33764"/>
              <a:ext cx="2451900" cy="2451900"/>
            </a:xfrm>
            <a:custGeom>
              <a:avLst/>
              <a:gdLst/>
              <a:ahLst/>
              <a:cxnLst/>
              <a:rect l="l" t="t" r="r" b="b"/>
              <a:pathLst>
                <a:path w="120000" h="120000" extrusionOk="0">
                  <a:moveTo>
                    <a:pt x="59994" y="4067"/>
                  </a:moveTo>
                  <a:lnTo>
                    <a:pt x="59994" y="4067"/>
                  </a:lnTo>
                  <a:cubicBezTo>
                    <a:pt x="81386" y="4065"/>
                    <a:pt x="100996" y="15705"/>
                    <a:pt x="110844" y="34250"/>
                  </a:cubicBezTo>
                  <a:cubicBezTo>
                    <a:pt x="120693" y="52795"/>
                    <a:pt x="119137" y="75155"/>
                    <a:pt x="106811" y="92229"/>
                  </a:cubicBezTo>
                  <a:lnTo>
                    <a:pt x="109127" y="94224"/>
                  </a:lnTo>
                  <a:lnTo>
                    <a:pt x="101052" y="95376"/>
                  </a:lnTo>
                  <a:lnTo>
                    <a:pt x="100866" y="87106"/>
                  </a:lnTo>
                  <a:lnTo>
                    <a:pt x="103177" y="89097"/>
                  </a:lnTo>
                  <a:lnTo>
                    <a:pt x="103177" y="89097"/>
                  </a:lnTo>
                  <a:cubicBezTo>
                    <a:pt x="114830" y="73919"/>
                    <a:pt x="116434" y="53907"/>
                    <a:pt x="107331" y="37269"/>
                  </a:cubicBezTo>
                  <a:cubicBezTo>
                    <a:pt x="98228" y="20631"/>
                    <a:pt x="79950" y="10167"/>
                    <a:pt x="59994" y="10169"/>
                  </a:cubicBezTo>
                  <a:close/>
                </a:path>
              </a:pathLst>
            </a:cu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775956" y="111544"/>
              <a:ext cx="2451900" cy="2451900"/>
            </a:xfrm>
            <a:custGeom>
              <a:avLst/>
              <a:gdLst/>
              <a:ahLst/>
              <a:cxnLst/>
              <a:rect l="l" t="t" r="r" b="b"/>
              <a:pathLst>
                <a:path w="120000" h="120000" extrusionOk="0">
                  <a:moveTo>
                    <a:pt x="102939" y="97015"/>
                  </a:moveTo>
                  <a:cubicBezTo>
                    <a:pt x="92726" y="108314"/>
                    <a:pt x="78274" y="115110"/>
                    <a:pt x="62860" y="115863"/>
                  </a:cubicBezTo>
                  <a:cubicBezTo>
                    <a:pt x="47445" y="116615"/>
                    <a:pt x="32372" y="111261"/>
                    <a:pt x="21055" y="101012"/>
                  </a:cubicBezTo>
                  <a:lnTo>
                    <a:pt x="18913" y="102858"/>
                  </a:lnTo>
                  <a:lnTo>
                    <a:pt x="18954" y="95383"/>
                  </a:lnTo>
                  <a:lnTo>
                    <a:pt x="27173" y="95738"/>
                  </a:lnTo>
                  <a:lnTo>
                    <a:pt x="25054" y="97565"/>
                  </a:lnTo>
                  <a:lnTo>
                    <a:pt x="25054" y="97565"/>
                  </a:lnTo>
                  <a:cubicBezTo>
                    <a:pt x="46777" y="115304"/>
                    <a:pt x="79629" y="113608"/>
                    <a:pt x="99140" y="93740"/>
                  </a:cubicBezTo>
                  <a:close/>
                </a:path>
              </a:pathLst>
            </a:cu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730844" y="33764"/>
              <a:ext cx="2451900" cy="2451900"/>
            </a:xfrm>
            <a:custGeom>
              <a:avLst/>
              <a:gdLst/>
              <a:ahLst/>
              <a:cxnLst/>
              <a:rect l="l" t="t" r="r" b="b"/>
              <a:pathLst>
                <a:path w="120000" h="120000" extrusionOk="0">
                  <a:moveTo>
                    <a:pt x="17054" y="97008"/>
                  </a:moveTo>
                  <a:lnTo>
                    <a:pt x="17054" y="97008"/>
                  </a:lnTo>
                  <a:cubicBezTo>
                    <a:pt x="2560" y="80967"/>
                    <a:pt x="-1295" y="58257"/>
                    <a:pt x="7123" y="38506"/>
                  </a:cubicBezTo>
                  <a:cubicBezTo>
                    <a:pt x="15541" y="18756"/>
                    <a:pt x="34758" y="5424"/>
                    <a:pt x="56627" y="4164"/>
                  </a:cubicBezTo>
                  <a:lnTo>
                    <a:pt x="56627" y="99"/>
                  </a:lnTo>
                  <a:lnTo>
                    <a:pt x="60006" y="7118"/>
                  </a:lnTo>
                  <a:lnTo>
                    <a:pt x="56626" y="14336"/>
                  </a:lnTo>
                  <a:lnTo>
                    <a:pt x="56626" y="10270"/>
                  </a:lnTo>
                  <a:lnTo>
                    <a:pt x="56626" y="10270"/>
                  </a:lnTo>
                  <a:cubicBezTo>
                    <a:pt x="36170" y="11488"/>
                    <a:pt x="18282" y="23611"/>
                    <a:pt x="10644" y="41432"/>
                  </a:cubicBezTo>
                  <a:cubicBezTo>
                    <a:pt x="3006" y="59252"/>
                    <a:pt x="6978" y="79599"/>
                    <a:pt x="20854" y="93734"/>
                  </a:cubicBezTo>
                  <a:close/>
                </a:path>
              </a:pathLst>
            </a:custGeom>
            <a:solidFill>
              <a:srgbClr val="B1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i="0" u="none" strike="noStrike" cap="none">
                <a:solidFill>
                  <a:srgbClr val="002060"/>
                </a:solidFill>
                <a:latin typeface="Malgun Gothic"/>
                <a:ea typeface="Malgun Gothic"/>
                <a:cs typeface="Malgun Gothic"/>
                <a:sym typeface="Malgun Gothic"/>
              </a:rPr>
              <a:t>2. 현상 및 개선기회</a:t>
            </a:r>
            <a:endParaRPr sz="2000" i="0" u="none" strike="noStrike" cap="none">
              <a:solidFill>
                <a:srgbClr val="002060"/>
              </a:solidFill>
              <a:latin typeface="Malgun Gothic"/>
              <a:ea typeface="Malgun Gothic"/>
              <a:cs typeface="Malgun Gothic"/>
              <a:sym typeface="Malgun Gothic"/>
            </a:endParaRPr>
          </a:p>
        </p:txBody>
      </p:sp>
      <p:cxnSp>
        <p:nvCxnSpPr>
          <p:cNvPr id="169" name="Google Shape;169;p18"/>
          <p:cNvCxnSpPr/>
          <p:nvPr/>
        </p:nvCxnSpPr>
        <p:spPr>
          <a:xfrm>
            <a:off x="162000" y="396000"/>
            <a:ext cx="8731500" cy="0"/>
          </a:xfrm>
          <a:prstGeom prst="straightConnector1">
            <a:avLst/>
          </a:prstGeom>
          <a:noFill/>
          <a:ln w="28575" cap="flat" cmpd="sng">
            <a:solidFill>
              <a:srgbClr val="002060"/>
            </a:solidFill>
            <a:prstDash val="solid"/>
            <a:round/>
            <a:headEnd type="none" w="sm" len="sm"/>
            <a:tailEnd type="none" w="sm" len="sm"/>
          </a:ln>
        </p:spPr>
      </p:cxnSp>
      <p:sp>
        <p:nvSpPr>
          <p:cNvPr id="170" name="Google Shape;170;p18"/>
          <p:cNvSpPr txBox="1"/>
          <p:nvPr/>
        </p:nvSpPr>
        <p:spPr>
          <a:xfrm>
            <a:off x="692550" y="616475"/>
            <a:ext cx="7670400" cy="8286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매출 증대를 위한 </a:t>
            </a:r>
            <a:r>
              <a:rPr lang="ko-KR" sz="1500" b="1">
                <a:solidFill>
                  <a:srgbClr val="FF9900"/>
                </a:solidFill>
                <a:latin typeface="Malgun Gothic"/>
                <a:ea typeface="Malgun Gothic"/>
                <a:cs typeface="Malgun Gothic"/>
                <a:sym typeface="Malgun Gothic"/>
              </a:rPr>
              <a:t>새로운 마케팅 전략</a:t>
            </a:r>
            <a:r>
              <a:rPr lang="ko-KR" sz="1500" b="1">
                <a:solidFill>
                  <a:schemeClr val="dk1"/>
                </a:solidFill>
                <a:latin typeface="Malgun Gothic"/>
                <a:ea typeface="Malgun Gothic"/>
                <a:cs typeface="Malgun Gothic"/>
                <a:sym typeface="Malgun Gothic"/>
              </a:rPr>
              <a:t> 필요</a:t>
            </a:r>
            <a:endParaRPr sz="1500" b="1">
              <a:solidFill>
                <a:schemeClr val="dk1"/>
              </a:solidFill>
              <a:latin typeface="Malgun Gothic"/>
              <a:ea typeface="Malgun Gothic"/>
              <a:cs typeface="Malgun Gothic"/>
              <a:sym typeface="Malgun Gothic"/>
            </a:endParaRPr>
          </a:p>
          <a:p>
            <a:pPr marL="0" marR="0" lvl="0" indent="0" algn="ctr" rtl="0">
              <a:lnSpc>
                <a:spcPct val="150000"/>
              </a:lnSpc>
              <a:spcBef>
                <a:spcPts val="0"/>
              </a:spcBef>
              <a:spcAft>
                <a:spcPts val="0"/>
              </a:spcAft>
              <a:buNone/>
            </a:pPr>
            <a:r>
              <a:rPr lang="ko-KR" sz="1500" b="1">
                <a:solidFill>
                  <a:schemeClr val="dk1"/>
                </a:solidFill>
                <a:latin typeface="Malgun Gothic"/>
                <a:ea typeface="Malgun Gothic"/>
                <a:cs typeface="Malgun Gothic"/>
                <a:sym typeface="Malgun Gothic"/>
              </a:rPr>
              <a:t>본사 판매페이지 內 </a:t>
            </a:r>
            <a:r>
              <a:rPr lang="ko-KR" sz="1500" b="1">
                <a:solidFill>
                  <a:srgbClr val="FF9900"/>
                </a:solidFill>
                <a:latin typeface="Malgun Gothic"/>
                <a:ea typeface="Malgun Gothic"/>
                <a:cs typeface="Malgun Gothic"/>
                <a:sym typeface="Malgun Gothic"/>
              </a:rPr>
              <a:t>상품 추천기능의 부재</a:t>
            </a:r>
            <a:r>
              <a:rPr lang="ko-KR" sz="1500" b="1">
                <a:solidFill>
                  <a:schemeClr val="dk1"/>
                </a:solidFill>
                <a:latin typeface="Malgun Gothic"/>
                <a:ea typeface="Malgun Gothic"/>
                <a:cs typeface="Malgun Gothic"/>
                <a:sym typeface="Malgun Gothic"/>
              </a:rPr>
              <a:t>로 연관상품의 추가 판매 가능성 적음</a:t>
            </a:r>
            <a:endParaRPr sz="1500" b="1">
              <a:solidFill>
                <a:schemeClr val="dk1"/>
              </a:solidFill>
              <a:latin typeface="Malgun Gothic"/>
              <a:ea typeface="Malgun Gothic"/>
              <a:cs typeface="Malgun Gothic"/>
              <a:sym typeface="Malgun Gothic"/>
            </a:endParaRPr>
          </a:p>
        </p:txBody>
      </p:sp>
      <p:sp>
        <p:nvSpPr>
          <p:cNvPr id="171" name="Google Shape;171;p18"/>
          <p:cNvSpPr txBox="1"/>
          <p:nvPr/>
        </p:nvSpPr>
        <p:spPr>
          <a:xfrm>
            <a:off x="1267500" y="1667075"/>
            <a:ext cx="6520500" cy="6870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Clr>
                <a:schemeClr val="dk1"/>
              </a:buClr>
              <a:buFont typeface="Arial"/>
              <a:buNone/>
            </a:pPr>
            <a:r>
              <a:rPr lang="ko-KR" sz="1500" b="1">
                <a:solidFill>
                  <a:schemeClr val="dk1"/>
                </a:solidFill>
                <a:latin typeface="Malgun Gothic"/>
                <a:ea typeface="Malgun Gothic"/>
                <a:cs typeface="Malgun Gothic"/>
                <a:sym typeface="Malgun Gothic"/>
              </a:rPr>
              <a:t>구매여부 및 구매력 예측을 통한 </a:t>
            </a:r>
            <a:r>
              <a:rPr lang="ko-KR" sz="1500" b="1">
                <a:solidFill>
                  <a:srgbClr val="0000FF"/>
                </a:solidFill>
                <a:latin typeface="Malgun Gothic"/>
                <a:ea typeface="Malgun Gothic"/>
                <a:cs typeface="Malgun Gothic"/>
                <a:sym typeface="Malgun Gothic"/>
              </a:rPr>
              <a:t>고객 맞춤형 마케팅 도입</a:t>
            </a:r>
            <a:r>
              <a:rPr lang="ko-KR" sz="1500" b="1">
                <a:solidFill>
                  <a:schemeClr val="dk1"/>
                </a:solidFill>
                <a:latin typeface="Malgun Gothic"/>
                <a:ea typeface="Malgun Gothic"/>
                <a:cs typeface="Malgun Gothic"/>
                <a:sym typeface="Malgun Gothic"/>
              </a:rPr>
              <a:t>과</a:t>
            </a:r>
            <a:endParaRPr sz="15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r>
              <a:rPr lang="ko-KR" sz="1500" b="1">
                <a:solidFill>
                  <a:schemeClr val="dk1"/>
                </a:solidFill>
                <a:latin typeface="Malgun Gothic"/>
                <a:ea typeface="Malgun Gothic"/>
                <a:cs typeface="Malgun Gothic"/>
                <a:sym typeface="Malgun Gothic"/>
              </a:rPr>
              <a:t>특정 상품과 </a:t>
            </a:r>
            <a:r>
              <a:rPr lang="ko-KR" sz="1500" b="1">
                <a:solidFill>
                  <a:srgbClr val="0000FF"/>
                </a:solidFill>
                <a:latin typeface="Malgun Gothic"/>
                <a:ea typeface="Malgun Gothic"/>
                <a:cs typeface="Malgun Gothic"/>
                <a:sym typeface="Malgun Gothic"/>
              </a:rPr>
              <a:t>연관성이 높은 제품을 추천</a:t>
            </a:r>
            <a:r>
              <a:rPr lang="ko-KR" sz="1500" b="1">
                <a:solidFill>
                  <a:schemeClr val="dk1"/>
                </a:solidFill>
                <a:latin typeface="Malgun Gothic"/>
                <a:ea typeface="Malgun Gothic"/>
                <a:cs typeface="Malgun Gothic"/>
                <a:sym typeface="Malgun Gothic"/>
              </a:rPr>
              <a:t>하는 방식으로 매출 증대 예상</a:t>
            </a:r>
            <a:endParaRPr sz="15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Clr>
                <a:schemeClr val="dk1"/>
              </a:buClr>
              <a:buSzPts val="1100"/>
              <a:buFont typeface="Arial"/>
              <a:buNone/>
            </a:pPr>
            <a:endParaRPr sz="1500" b="1">
              <a:solidFill>
                <a:schemeClr val="dk1"/>
              </a:solidFill>
              <a:latin typeface="Malgun Gothic"/>
              <a:ea typeface="Malgun Gothic"/>
              <a:cs typeface="Malgun Gothic"/>
              <a:sym typeface="Malgun Gothic"/>
            </a:endParaRPr>
          </a:p>
        </p:txBody>
      </p:sp>
      <p:sp>
        <p:nvSpPr>
          <p:cNvPr id="172" name="Google Shape;172;p18"/>
          <p:cNvSpPr/>
          <p:nvPr/>
        </p:nvSpPr>
        <p:spPr>
          <a:xfrm>
            <a:off x="4680000" y="2448000"/>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[경쟁사 상품추천 서비스]</a:t>
            </a:r>
            <a:endParaRPr sz="1400" b="1">
              <a:solidFill>
                <a:srgbClr val="FFFFFF"/>
              </a:solidFill>
              <a:latin typeface="Malgun Gothic"/>
              <a:ea typeface="Malgun Gothic"/>
              <a:cs typeface="Malgun Gothic"/>
              <a:sym typeface="Malgun Gothic"/>
            </a:endParaRPr>
          </a:p>
        </p:txBody>
      </p:sp>
      <p:sp>
        <p:nvSpPr>
          <p:cNvPr id="173" name="Google Shape;173;p18"/>
          <p:cNvSpPr/>
          <p:nvPr/>
        </p:nvSpPr>
        <p:spPr>
          <a:xfrm>
            <a:off x="162000" y="2446525"/>
            <a:ext cx="4320000" cy="3600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b="1">
                <a:solidFill>
                  <a:srgbClr val="FFFFFF"/>
                </a:solidFill>
                <a:latin typeface="Malgun Gothic"/>
                <a:ea typeface="Malgun Gothic"/>
                <a:cs typeface="Malgun Gothic"/>
                <a:sym typeface="Malgun Gothic"/>
              </a:rPr>
              <a:t>[고객 데이터를 활용한 마케팅]</a:t>
            </a:r>
            <a:endParaRPr sz="1400" b="1">
              <a:solidFill>
                <a:srgbClr val="FFFFFF"/>
              </a:solidFill>
              <a:latin typeface="Malgun Gothic"/>
              <a:ea typeface="Malgun Gothic"/>
              <a:cs typeface="Malgun Gothic"/>
              <a:sym typeface="Malgun Gothic"/>
            </a:endParaRPr>
          </a:p>
        </p:txBody>
      </p:sp>
      <p:sp>
        <p:nvSpPr>
          <p:cNvPr id="174" name="Google Shape;174;p18"/>
          <p:cNvSpPr/>
          <p:nvPr/>
        </p:nvSpPr>
        <p:spPr>
          <a:xfrm rot="10800000">
            <a:off x="1644450" y="1369125"/>
            <a:ext cx="5791200" cy="205500"/>
          </a:xfrm>
          <a:prstGeom prst="triangle">
            <a:avLst>
              <a:gd name="adj" fmla="val 50138"/>
            </a:avLst>
          </a:prstGeom>
          <a:gradFill>
            <a:gsLst>
              <a:gs pos="0">
                <a:srgbClr val="F4F8FB"/>
              </a:gs>
              <a:gs pos="37000">
                <a:srgbClr val="AEC5E1"/>
              </a:gs>
              <a:gs pos="64000">
                <a:srgbClr val="AEC5E1"/>
              </a:gs>
              <a:gs pos="100000">
                <a:srgbClr val="C8D8EB"/>
              </a:gs>
            </a:gsLst>
            <a:lin ang="5400012" scaled="0"/>
          </a:gradFill>
          <a:ln w="25400" cap="flat" cmpd="sng">
            <a:solidFill>
              <a:srgbClr val="B7CCE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algun Gothic"/>
              <a:ea typeface="Malgun Gothic"/>
              <a:cs typeface="Malgun Gothic"/>
              <a:sym typeface="Malgun Gothic"/>
            </a:endParaRPr>
          </a:p>
        </p:txBody>
      </p:sp>
      <p:pic>
        <p:nvPicPr>
          <p:cNvPr id="175" name="Google Shape;175;p18"/>
          <p:cNvPicPr preferRelativeResize="0"/>
          <p:nvPr/>
        </p:nvPicPr>
        <p:blipFill>
          <a:blip r:embed="rId3">
            <a:alphaModFix/>
          </a:blip>
          <a:stretch>
            <a:fillRect/>
          </a:stretch>
        </p:blipFill>
        <p:spPr>
          <a:xfrm>
            <a:off x="4716475" y="2844000"/>
            <a:ext cx="4247025" cy="2134050"/>
          </a:xfrm>
          <a:prstGeom prst="rect">
            <a:avLst/>
          </a:prstGeom>
          <a:noFill/>
          <a:ln>
            <a:noFill/>
          </a:ln>
        </p:spPr>
      </p:pic>
      <p:pic>
        <p:nvPicPr>
          <p:cNvPr id="176" name="Google Shape;176;p18"/>
          <p:cNvPicPr preferRelativeResize="0"/>
          <p:nvPr/>
        </p:nvPicPr>
        <p:blipFill>
          <a:blip r:embed="rId4">
            <a:alphaModFix/>
          </a:blip>
          <a:stretch>
            <a:fillRect/>
          </a:stretch>
        </p:blipFill>
        <p:spPr>
          <a:xfrm>
            <a:off x="396538" y="2900925"/>
            <a:ext cx="3496824" cy="1818700"/>
          </a:xfrm>
          <a:prstGeom prst="rect">
            <a:avLst/>
          </a:prstGeom>
          <a:noFill/>
          <a:ln>
            <a:noFill/>
          </a:ln>
        </p:spPr>
      </p:pic>
      <p:pic>
        <p:nvPicPr>
          <p:cNvPr id="177" name="Google Shape;177;p18"/>
          <p:cNvPicPr preferRelativeResize="0"/>
          <p:nvPr/>
        </p:nvPicPr>
        <p:blipFill>
          <a:blip r:embed="rId5">
            <a:alphaModFix/>
          </a:blip>
          <a:stretch>
            <a:fillRect/>
          </a:stretch>
        </p:blipFill>
        <p:spPr>
          <a:xfrm>
            <a:off x="162000" y="2844000"/>
            <a:ext cx="4319999" cy="20771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3. 데이터 분석 계획</a:t>
            </a:r>
            <a:endParaRPr sz="2000">
              <a:solidFill>
                <a:srgbClr val="002060"/>
              </a:solidFill>
              <a:latin typeface="Malgun Gothic"/>
              <a:ea typeface="Malgun Gothic"/>
              <a:cs typeface="Malgun Gothic"/>
              <a:sym typeface="Malgun Gothic"/>
            </a:endParaRPr>
          </a:p>
        </p:txBody>
      </p:sp>
      <p:cxnSp>
        <p:nvCxnSpPr>
          <p:cNvPr id="184" name="Google Shape;184;p19"/>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graphicFrame>
        <p:nvGraphicFramePr>
          <p:cNvPr id="185" name="Google Shape;185;p19"/>
          <p:cNvGraphicFramePr/>
          <p:nvPr/>
        </p:nvGraphicFramePr>
        <p:xfrm>
          <a:off x="331500" y="865638"/>
          <a:ext cx="8480975" cy="3794265"/>
        </p:xfrm>
        <a:graphic>
          <a:graphicData uri="http://schemas.openxmlformats.org/drawingml/2006/table">
            <a:tbl>
              <a:tblPr>
                <a:noFill/>
                <a:tableStyleId>{EF7A9246-3C94-45AC-8238-4C172467D98D}</a:tableStyleId>
              </a:tblPr>
              <a:tblGrid>
                <a:gridCol w="2118275">
                  <a:extLst>
                    <a:ext uri="{9D8B030D-6E8A-4147-A177-3AD203B41FA5}">
                      <a16:colId xmlns:a16="http://schemas.microsoft.com/office/drawing/2014/main" xmlns="" val="20000"/>
                    </a:ext>
                  </a:extLst>
                </a:gridCol>
                <a:gridCol w="1540125">
                  <a:extLst>
                    <a:ext uri="{9D8B030D-6E8A-4147-A177-3AD203B41FA5}">
                      <a16:colId xmlns:a16="http://schemas.microsoft.com/office/drawing/2014/main" xmlns="" val="20001"/>
                    </a:ext>
                  </a:extLst>
                </a:gridCol>
                <a:gridCol w="4822575">
                  <a:extLst>
                    <a:ext uri="{9D8B030D-6E8A-4147-A177-3AD203B41FA5}">
                      <a16:colId xmlns:a16="http://schemas.microsoft.com/office/drawing/2014/main" xmlns="" val="20002"/>
                    </a:ext>
                  </a:extLst>
                </a:gridCol>
              </a:tblGrid>
              <a:tr h="379975">
                <a:tc>
                  <a:txBody>
                    <a:bodyPr/>
                    <a:lstStyle/>
                    <a:p>
                      <a:pPr marL="0" lvl="0" indent="0" algn="ctr" rtl="0">
                        <a:spcBef>
                          <a:spcPts val="0"/>
                        </a:spcBef>
                        <a:spcAft>
                          <a:spcPts val="0"/>
                        </a:spcAft>
                        <a:buNone/>
                      </a:pPr>
                      <a:r>
                        <a:rPr lang="ko-KR" b="1">
                          <a:solidFill>
                            <a:srgbClr val="FFFFFF"/>
                          </a:solidFill>
                          <a:latin typeface="Malgun Gothic"/>
                          <a:ea typeface="Malgun Gothic"/>
                          <a:cs typeface="Malgun Gothic"/>
                          <a:sym typeface="Malgun Gothic"/>
                        </a:rPr>
                        <a:t>목적</a:t>
                      </a:r>
                      <a:endParaRPr b="1">
                        <a:solidFill>
                          <a:srgbClr val="FFFFFF"/>
                        </a:solidFill>
                        <a:latin typeface="Malgun Gothic"/>
                        <a:ea typeface="Malgun Gothic"/>
                        <a:cs typeface="Malgun Gothic"/>
                        <a:sym typeface="Malgun Gothic"/>
                      </a:endParaRPr>
                    </a:p>
                  </a:txBody>
                  <a:tcPr marL="91425" marR="91425" marT="68575" marB="68575" anchor="ctr">
                    <a:solidFill>
                      <a:srgbClr val="002060"/>
                    </a:solidFill>
                  </a:tcPr>
                </a:tc>
                <a:tc>
                  <a:txBody>
                    <a:bodyPr/>
                    <a:lstStyle/>
                    <a:p>
                      <a:pPr marL="0" lvl="0" indent="0" algn="ctr" rtl="0">
                        <a:spcBef>
                          <a:spcPts val="0"/>
                        </a:spcBef>
                        <a:spcAft>
                          <a:spcPts val="0"/>
                        </a:spcAft>
                        <a:buNone/>
                      </a:pPr>
                      <a:r>
                        <a:rPr lang="ko-KR" b="1">
                          <a:solidFill>
                            <a:srgbClr val="FFFFFF"/>
                          </a:solidFill>
                          <a:latin typeface="Malgun Gothic"/>
                          <a:ea typeface="Malgun Gothic"/>
                          <a:cs typeface="Malgun Gothic"/>
                          <a:sym typeface="Malgun Gothic"/>
                        </a:rPr>
                        <a:t>분석 방법</a:t>
                      </a:r>
                      <a:endParaRPr b="1">
                        <a:solidFill>
                          <a:srgbClr val="FFFFFF"/>
                        </a:solidFill>
                        <a:latin typeface="Malgun Gothic"/>
                        <a:ea typeface="Malgun Gothic"/>
                        <a:cs typeface="Malgun Gothic"/>
                        <a:sym typeface="Malgun Gothic"/>
                      </a:endParaRPr>
                    </a:p>
                  </a:txBody>
                  <a:tcPr marL="91425" marR="91425" marT="68575" marB="68575" anchor="ctr">
                    <a:solidFill>
                      <a:srgbClr val="002060"/>
                    </a:solidFill>
                  </a:tcPr>
                </a:tc>
                <a:tc>
                  <a:txBody>
                    <a:bodyPr/>
                    <a:lstStyle/>
                    <a:p>
                      <a:pPr marL="0" lvl="0" indent="0" algn="ctr" rtl="0">
                        <a:spcBef>
                          <a:spcPts val="0"/>
                        </a:spcBef>
                        <a:spcAft>
                          <a:spcPts val="0"/>
                        </a:spcAft>
                        <a:buNone/>
                      </a:pPr>
                      <a:r>
                        <a:rPr lang="ko-KR" b="1">
                          <a:solidFill>
                            <a:srgbClr val="FFFFFF"/>
                          </a:solidFill>
                          <a:latin typeface="Malgun Gothic"/>
                          <a:ea typeface="Malgun Gothic"/>
                          <a:cs typeface="Malgun Gothic"/>
                          <a:sym typeface="Malgun Gothic"/>
                        </a:rPr>
                        <a:t>주요내용</a:t>
                      </a:r>
                      <a:endParaRPr b="1">
                        <a:solidFill>
                          <a:srgbClr val="FFFFFF"/>
                        </a:solidFill>
                        <a:latin typeface="Malgun Gothic"/>
                        <a:ea typeface="Malgun Gothic"/>
                        <a:cs typeface="Malgun Gothic"/>
                        <a:sym typeface="Malgun Gothic"/>
                      </a:endParaRPr>
                    </a:p>
                  </a:txBody>
                  <a:tcPr marL="91425" marR="91425" marT="68575" marB="68575" anchor="ctr">
                    <a:solidFill>
                      <a:srgbClr val="002060"/>
                    </a:solidFill>
                  </a:tcPr>
                </a:tc>
                <a:extLst>
                  <a:ext uri="{0D108BD9-81ED-4DB2-BD59-A6C34878D82A}">
                    <a16:rowId xmlns:a16="http://schemas.microsoft.com/office/drawing/2014/main" xmlns="" val="10000"/>
                  </a:ext>
                </a:extLst>
              </a:tr>
              <a:tr h="328875">
                <a:tc rowSpan="5">
                  <a:txBody>
                    <a:bodyPr/>
                    <a:lstStyle/>
                    <a:p>
                      <a:pPr marL="0" lvl="0" indent="0" algn="ctr" rtl="0">
                        <a:spcBef>
                          <a:spcPts val="0"/>
                        </a:spcBef>
                        <a:spcAft>
                          <a:spcPts val="0"/>
                        </a:spcAft>
                        <a:buNone/>
                      </a:pPr>
                      <a:r>
                        <a:rPr lang="ko-KR" sz="1100" b="1">
                          <a:solidFill>
                            <a:schemeClr val="dk1"/>
                          </a:solidFill>
                          <a:latin typeface="Malgun Gothic"/>
                          <a:ea typeface="Malgun Gothic"/>
                          <a:cs typeface="Malgun Gothic"/>
                          <a:sym typeface="Malgun Gothic"/>
                        </a:rPr>
                        <a:t>구매여부와 구매력의</a:t>
                      </a:r>
                      <a:endParaRPr sz="1100" b="1">
                        <a:solidFill>
                          <a:schemeClr val="dk1"/>
                        </a:solidFill>
                        <a:latin typeface="Malgun Gothic"/>
                        <a:ea typeface="Malgun Gothic"/>
                        <a:cs typeface="Malgun Gothic"/>
                        <a:sym typeface="Malgun Gothic"/>
                      </a:endParaRPr>
                    </a:p>
                    <a:p>
                      <a:pPr marL="0" lvl="0" indent="0" algn="ctr" rtl="0">
                        <a:spcBef>
                          <a:spcPts val="0"/>
                        </a:spcBef>
                        <a:spcAft>
                          <a:spcPts val="0"/>
                        </a:spcAft>
                        <a:buNone/>
                      </a:pPr>
                      <a:endParaRPr sz="1100" b="1">
                        <a:solidFill>
                          <a:schemeClr val="dk1"/>
                        </a:solidFill>
                        <a:latin typeface="Malgun Gothic"/>
                        <a:ea typeface="Malgun Gothic"/>
                        <a:cs typeface="Malgun Gothic"/>
                        <a:sym typeface="Malgun Gothic"/>
                      </a:endParaRPr>
                    </a:p>
                    <a:p>
                      <a:pPr marL="0" lvl="0" indent="0" algn="ctr" rtl="0">
                        <a:spcBef>
                          <a:spcPts val="0"/>
                        </a:spcBef>
                        <a:spcAft>
                          <a:spcPts val="0"/>
                        </a:spcAft>
                        <a:buNone/>
                      </a:pPr>
                      <a:r>
                        <a:rPr lang="ko-KR" sz="1100" b="1">
                          <a:solidFill>
                            <a:schemeClr val="dk1"/>
                          </a:solidFill>
                          <a:latin typeface="Malgun Gothic"/>
                          <a:ea typeface="Malgun Gothic"/>
                          <a:cs typeface="Malgun Gothic"/>
                          <a:sym typeface="Malgun Gothic"/>
                        </a:rPr>
                        <a:t>주요변수 상관 관계 분석</a:t>
                      </a:r>
                      <a:endParaRPr sz="1100" b="1">
                        <a:latin typeface="Malgun Gothic"/>
                        <a:ea typeface="Malgun Gothic"/>
                        <a:cs typeface="Malgun Gothic"/>
                        <a:sym typeface="Malgun Gothic"/>
                      </a:endParaRPr>
                    </a:p>
                  </a:txBody>
                  <a:tcPr marL="91425" marR="91425" marT="68575" marB="68575" anchor="ct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box plot</a:t>
                      </a:r>
                      <a:endParaRPr sz="1100" b="1">
                        <a:latin typeface="Malgun Gothic"/>
                        <a:ea typeface="Malgun Gothic"/>
                        <a:cs typeface="Malgun Gothic"/>
                        <a:sym typeface="Malgun Gothic"/>
                      </a:endParaRPr>
                    </a:p>
                  </a:txBody>
                  <a:tcPr marL="91425" marR="91425" marT="68575" marB="68575" anchor="ct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고객별 데이터의 분포 확인, 판매량에 미치는 영향 확인</a:t>
                      </a:r>
                      <a:endParaRPr sz="1100" b="1">
                        <a:latin typeface="Malgun Gothic"/>
                        <a:ea typeface="Malgun Gothic"/>
                        <a:cs typeface="Malgun Gothic"/>
                        <a:sym typeface="Malgun Gothic"/>
                      </a:endParaRPr>
                    </a:p>
                  </a:txBody>
                  <a:tcPr marL="91425" marR="91425" marT="68575" marB="68575" anchor="ctr"/>
                </a:tc>
                <a:extLst>
                  <a:ext uri="{0D108BD9-81ED-4DB2-BD59-A6C34878D82A}">
                    <a16:rowId xmlns:a16="http://schemas.microsoft.com/office/drawing/2014/main" xmlns="" val="10001"/>
                  </a:ext>
                </a:extLst>
              </a:tr>
              <a:tr h="328875">
                <a:tc vMerge="1">
                  <a:txBody>
                    <a:bodyPr/>
                    <a:lstStyle/>
                    <a:p>
                      <a:endParaRPr lang="ko-KR"/>
                    </a:p>
                  </a:txBody>
                  <a:tcP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트렌드 차트</a:t>
                      </a:r>
                      <a:endParaRPr sz="1100" b="1">
                        <a:latin typeface="Malgun Gothic"/>
                        <a:ea typeface="Malgun Gothic"/>
                        <a:cs typeface="Malgun Gothic"/>
                        <a:sym typeface="Malgun Gothic"/>
                      </a:endParaRPr>
                    </a:p>
                  </a:txBody>
                  <a:tcPr marL="91425" marR="91425" marT="68575" marB="68575" anchor="ct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구매력과 변수들간의 추세 파악</a:t>
                      </a:r>
                      <a:endParaRPr sz="1100" b="1">
                        <a:latin typeface="Malgun Gothic"/>
                        <a:ea typeface="Malgun Gothic"/>
                        <a:cs typeface="Malgun Gothic"/>
                        <a:sym typeface="Malgun Gothic"/>
                      </a:endParaRPr>
                    </a:p>
                  </a:txBody>
                  <a:tcPr marL="91425" marR="91425" marT="68575" marB="68575" anchor="ctr"/>
                </a:tc>
                <a:extLst>
                  <a:ext uri="{0D108BD9-81ED-4DB2-BD59-A6C34878D82A}">
                    <a16:rowId xmlns:a16="http://schemas.microsoft.com/office/drawing/2014/main" xmlns="" val="10002"/>
                  </a:ext>
                </a:extLst>
              </a:tr>
              <a:tr h="350875">
                <a:tc vMerge="1">
                  <a:txBody>
                    <a:bodyPr/>
                    <a:lstStyle/>
                    <a:p>
                      <a:endParaRPr lang="ko-KR"/>
                    </a:p>
                  </a:txBody>
                  <a:tcP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막대그래프</a:t>
                      </a:r>
                      <a:endParaRPr sz="1100" b="1">
                        <a:latin typeface="Malgun Gothic"/>
                        <a:ea typeface="Malgun Gothic"/>
                        <a:cs typeface="Malgun Gothic"/>
                        <a:sym typeface="Malgun Gothic"/>
                      </a:endParaRPr>
                    </a:p>
                  </a:txBody>
                  <a:tcPr marL="91425" marR="91425" marT="68575" marB="68575" anchor="ct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지역, 회원등급, 유입 기기 등 범주형 데이터의 분포를 확인</a:t>
                      </a:r>
                      <a:endParaRPr sz="1100" b="1">
                        <a:latin typeface="Malgun Gothic"/>
                        <a:ea typeface="Malgun Gothic"/>
                        <a:cs typeface="Malgun Gothic"/>
                        <a:sym typeface="Malgun Gothic"/>
                      </a:endParaRPr>
                    </a:p>
                  </a:txBody>
                  <a:tcPr marL="91425" marR="91425" marT="68575" marB="68575" anchor="ctr"/>
                </a:tc>
                <a:extLst>
                  <a:ext uri="{0D108BD9-81ED-4DB2-BD59-A6C34878D82A}">
                    <a16:rowId xmlns:a16="http://schemas.microsoft.com/office/drawing/2014/main" xmlns="" val="10003"/>
                  </a:ext>
                </a:extLst>
              </a:tr>
              <a:tr h="318750">
                <a:tc vMerge="1">
                  <a:txBody>
                    <a:bodyPr/>
                    <a:lstStyle/>
                    <a:p>
                      <a:endParaRPr lang="ko-KR"/>
                    </a:p>
                  </a:txBody>
                  <a:tcP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histogram</a:t>
                      </a:r>
                      <a:endParaRPr sz="1100" b="1">
                        <a:latin typeface="Malgun Gothic"/>
                        <a:ea typeface="Malgun Gothic"/>
                        <a:cs typeface="Malgun Gothic"/>
                        <a:sym typeface="Malgun Gothic"/>
                      </a:endParaRPr>
                    </a:p>
                  </a:txBody>
                  <a:tcPr marL="91425" marR="91425" marT="68575" marB="68575" anchor="ct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구매력, 구매여부 예측을 위한 필요한 변수 분포 확인</a:t>
                      </a:r>
                      <a:endParaRPr sz="1100" b="1">
                        <a:latin typeface="Malgun Gothic"/>
                        <a:ea typeface="Malgun Gothic"/>
                        <a:cs typeface="Malgun Gothic"/>
                        <a:sym typeface="Malgun Gothic"/>
                      </a:endParaRPr>
                    </a:p>
                  </a:txBody>
                  <a:tcPr marL="91425" marR="91425" marT="68575" marB="68575" anchor="ctr"/>
                </a:tc>
                <a:extLst>
                  <a:ext uri="{0D108BD9-81ED-4DB2-BD59-A6C34878D82A}">
                    <a16:rowId xmlns:a16="http://schemas.microsoft.com/office/drawing/2014/main" xmlns="" val="10004"/>
                  </a:ext>
                </a:extLst>
              </a:tr>
              <a:tr h="318750">
                <a:tc vMerge="1">
                  <a:txBody>
                    <a:bodyPr/>
                    <a:lstStyle/>
                    <a:p>
                      <a:endParaRPr lang="ko-KR"/>
                    </a:p>
                  </a:txBody>
                  <a:tcPr/>
                </a:tc>
                <a:tc>
                  <a:txBody>
                    <a:bodyPr/>
                    <a:lstStyle/>
                    <a:p>
                      <a:pPr marL="0" lvl="0" indent="0" algn="ctr" rtl="0">
                        <a:spcBef>
                          <a:spcPts val="0"/>
                        </a:spcBef>
                        <a:spcAft>
                          <a:spcPts val="0"/>
                        </a:spcAft>
                        <a:buClr>
                          <a:schemeClr val="dk1"/>
                        </a:buClr>
                        <a:buSzPts val="800"/>
                        <a:buFont typeface="Arial"/>
                        <a:buNone/>
                      </a:pPr>
                      <a:r>
                        <a:rPr lang="ko-KR" sz="1100" b="1">
                          <a:solidFill>
                            <a:schemeClr val="dk1"/>
                          </a:solidFill>
                          <a:latin typeface="Malgun Gothic"/>
                          <a:ea typeface="Malgun Gothic"/>
                          <a:cs typeface="Malgun Gothic"/>
                          <a:sym typeface="Malgun Gothic"/>
                        </a:rPr>
                        <a:t>기술적 분석</a:t>
                      </a:r>
                      <a:endParaRPr sz="1100" b="1">
                        <a:latin typeface="Malgun Gothic"/>
                        <a:ea typeface="Malgun Gothic"/>
                        <a:cs typeface="Malgun Gothic"/>
                        <a:sym typeface="Malgun Gothic"/>
                      </a:endParaRPr>
                    </a:p>
                  </a:txBody>
                  <a:tcPr marL="91425" marR="91425" marT="68575" marB="68575" anchor="ct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구매력, 구매여부 예측을 위해 필요한 요약통계량 확인</a:t>
                      </a:r>
                      <a:endParaRPr sz="1100" b="1">
                        <a:latin typeface="Malgun Gothic"/>
                        <a:ea typeface="Malgun Gothic"/>
                        <a:cs typeface="Malgun Gothic"/>
                        <a:sym typeface="Malgun Gothic"/>
                      </a:endParaRPr>
                    </a:p>
                  </a:txBody>
                  <a:tcPr marL="91425" marR="91425" marT="68575" marB="68575" anchor="ctr"/>
                </a:tc>
                <a:extLst>
                  <a:ext uri="{0D108BD9-81ED-4DB2-BD59-A6C34878D82A}">
                    <a16:rowId xmlns:a16="http://schemas.microsoft.com/office/drawing/2014/main" xmlns="" val="10005"/>
                  </a:ext>
                </a:extLst>
              </a:tr>
              <a:tr h="350875">
                <a:tc rowSpan="4">
                  <a:txBody>
                    <a:bodyPr/>
                    <a:lstStyle/>
                    <a:p>
                      <a:pPr marL="0" lvl="0" indent="0" algn="ctr" rtl="0">
                        <a:spcBef>
                          <a:spcPts val="0"/>
                        </a:spcBef>
                        <a:spcAft>
                          <a:spcPts val="0"/>
                        </a:spcAft>
                        <a:buNone/>
                      </a:pPr>
                      <a:endParaRPr sz="1100" b="1">
                        <a:latin typeface="Malgun Gothic"/>
                        <a:ea typeface="Malgun Gothic"/>
                        <a:cs typeface="Malgun Gothic"/>
                        <a:sym typeface="Malgun Gothic"/>
                      </a:endParaRPr>
                    </a:p>
                    <a:p>
                      <a:pPr marL="0" lvl="0" indent="0" algn="ctr" rtl="0">
                        <a:spcBef>
                          <a:spcPts val="0"/>
                        </a:spcBef>
                        <a:spcAft>
                          <a:spcPts val="0"/>
                        </a:spcAft>
                        <a:buNone/>
                      </a:pPr>
                      <a:endParaRPr sz="1100" b="1">
                        <a:latin typeface="Malgun Gothic"/>
                        <a:ea typeface="Malgun Gothic"/>
                        <a:cs typeface="Malgun Gothic"/>
                        <a:sym typeface="Malgun Gothic"/>
                      </a:endParaRPr>
                    </a:p>
                    <a:p>
                      <a:pPr marL="0" lvl="0" indent="0" algn="ctr" rtl="0">
                        <a:spcBef>
                          <a:spcPts val="0"/>
                        </a:spcBef>
                        <a:spcAft>
                          <a:spcPts val="0"/>
                        </a:spcAft>
                        <a:buNone/>
                      </a:pPr>
                      <a:r>
                        <a:rPr lang="ko-KR" sz="1100" b="1">
                          <a:latin typeface="Malgun Gothic"/>
                          <a:ea typeface="Malgun Gothic"/>
                          <a:cs typeface="Malgun Gothic"/>
                          <a:sym typeface="Malgun Gothic"/>
                        </a:rPr>
                        <a:t>고객 정보 기반의 </a:t>
                      </a:r>
                      <a:endParaRPr sz="1100" b="1">
                        <a:latin typeface="Malgun Gothic"/>
                        <a:ea typeface="Malgun Gothic"/>
                        <a:cs typeface="Malgun Gothic"/>
                        <a:sym typeface="Malgun Gothic"/>
                      </a:endParaRPr>
                    </a:p>
                    <a:p>
                      <a:pPr marL="0" lvl="0" indent="0" algn="ctr" rtl="0">
                        <a:spcBef>
                          <a:spcPts val="0"/>
                        </a:spcBef>
                        <a:spcAft>
                          <a:spcPts val="0"/>
                        </a:spcAft>
                        <a:buNone/>
                      </a:pPr>
                      <a:endParaRPr sz="1100" b="1">
                        <a:latin typeface="Malgun Gothic"/>
                        <a:ea typeface="Malgun Gothic"/>
                        <a:cs typeface="Malgun Gothic"/>
                        <a:sym typeface="Malgun Gothic"/>
                      </a:endParaRPr>
                    </a:p>
                    <a:p>
                      <a:pPr marL="0" lvl="0" indent="0" algn="ctr" rtl="0">
                        <a:spcBef>
                          <a:spcPts val="0"/>
                        </a:spcBef>
                        <a:spcAft>
                          <a:spcPts val="0"/>
                        </a:spcAft>
                        <a:buNone/>
                      </a:pPr>
                      <a:r>
                        <a:rPr lang="ko-KR" sz="1100" b="1">
                          <a:latin typeface="Malgun Gothic"/>
                          <a:ea typeface="Malgun Gothic"/>
                          <a:cs typeface="Malgun Gothic"/>
                          <a:sym typeface="Malgun Gothic"/>
                        </a:rPr>
                        <a:t>구매여부 및 구매력 관련</a:t>
                      </a:r>
                      <a:endParaRPr sz="1100" b="1">
                        <a:latin typeface="Malgun Gothic"/>
                        <a:ea typeface="Malgun Gothic"/>
                        <a:cs typeface="Malgun Gothic"/>
                        <a:sym typeface="Malgun Gothic"/>
                      </a:endParaRPr>
                    </a:p>
                    <a:p>
                      <a:pPr marL="0" lvl="0" indent="0" algn="ctr" rtl="0">
                        <a:spcBef>
                          <a:spcPts val="0"/>
                        </a:spcBef>
                        <a:spcAft>
                          <a:spcPts val="0"/>
                        </a:spcAft>
                        <a:buNone/>
                      </a:pPr>
                      <a:r>
                        <a:rPr lang="ko-KR" sz="1100" b="1">
                          <a:latin typeface="Malgun Gothic"/>
                          <a:ea typeface="Malgun Gothic"/>
                          <a:cs typeface="Malgun Gothic"/>
                          <a:sym typeface="Malgun Gothic"/>
                        </a:rPr>
                        <a:t> </a:t>
                      </a:r>
                      <a:endParaRPr sz="1100" b="1">
                        <a:latin typeface="Malgun Gothic"/>
                        <a:ea typeface="Malgun Gothic"/>
                        <a:cs typeface="Malgun Gothic"/>
                        <a:sym typeface="Malgun Gothic"/>
                      </a:endParaRPr>
                    </a:p>
                    <a:p>
                      <a:pPr marL="0" lvl="0" indent="0" algn="ctr" rtl="0">
                        <a:spcBef>
                          <a:spcPts val="0"/>
                        </a:spcBef>
                        <a:spcAft>
                          <a:spcPts val="0"/>
                        </a:spcAft>
                        <a:buNone/>
                      </a:pPr>
                      <a:r>
                        <a:rPr lang="ko-KR" sz="1100" b="1">
                          <a:latin typeface="Malgun Gothic"/>
                          <a:ea typeface="Malgun Gothic"/>
                          <a:cs typeface="Malgun Gothic"/>
                          <a:sym typeface="Malgun Gothic"/>
                        </a:rPr>
                        <a:t>영향인자 및 주요 변수 도출 </a:t>
                      </a:r>
                      <a:endParaRPr sz="1100" b="1">
                        <a:solidFill>
                          <a:schemeClr val="dk1"/>
                        </a:solidFill>
                        <a:latin typeface="Malgun Gothic"/>
                        <a:ea typeface="Malgun Gothic"/>
                        <a:cs typeface="Malgun Gothic"/>
                        <a:sym typeface="Malgun Gothic"/>
                      </a:endParaRPr>
                    </a:p>
                    <a:p>
                      <a:pPr marL="0" lvl="0" indent="0" algn="ctr" rtl="0">
                        <a:spcBef>
                          <a:spcPts val="0"/>
                        </a:spcBef>
                        <a:spcAft>
                          <a:spcPts val="0"/>
                        </a:spcAft>
                        <a:buNone/>
                      </a:pPr>
                      <a:endParaRPr sz="1100" b="1">
                        <a:latin typeface="Malgun Gothic"/>
                        <a:ea typeface="Malgun Gothic"/>
                        <a:cs typeface="Malgun Gothic"/>
                        <a:sym typeface="Malgun Gothic"/>
                      </a:endParaRPr>
                    </a:p>
                  </a:txBody>
                  <a:tcPr marL="91425" marR="91425" marT="68575" marB="68575" anchor="ct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다중회귀분석</a:t>
                      </a:r>
                      <a:endParaRPr sz="1100" b="1">
                        <a:latin typeface="Malgun Gothic"/>
                        <a:ea typeface="Malgun Gothic"/>
                        <a:cs typeface="Malgun Gothic"/>
                        <a:sym typeface="Malgun Gothic"/>
                      </a:endParaRPr>
                    </a:p>
                  </a:txBody>
                  <a:tcPr marL="91425" marR="91425" marT="68575" marB="685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판매량 데이터를 기반으로 구매여부와 구매력을 예측할 수 있는 모델 개발</a:t>
                      </a:r>
                      <a:endParaRPr sz="1100" b="1">
                        <a:latin typeface="Malgun Gothic"/>
                        <a:ea typeface="Malgun Gothic"/>
                        <a:cs typeface="Malgun Gothic"/>
                        <a:sym typeface="Malgun Gothic"/>
                      </a:endParaRPr>
                    </a:p>
                  </a:txBody>
                  <a:tcPr marL="91425" marR="91425" marT="68575" marB="68575" anchor="ctr"/>
                </a:tc>
                <a:extLst>
                  <a:ext uri="{0D108BD9-81ED-4DB2-BD59-A6C34878D82A}">
                    <a16:rowId xmlns:a16="http://schemas.microsoft.com/office/drawing/2014/main" xmlns="" val="10006"/>
                  </a:ext>
                </a:extLst>
              </a:tr>
              <a:tr h="325725">
                <a:tc vMerge="1">
                  <a:txBody>
                    <a:bodyPr/>
                    <a:lstStyle/>
                    <a:p>
                      <a:endParaRPr lang="ko-KR"/>
                    </a:p>
                  </a:txBody>
                  <a:tcP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의사결정나무</a:t>
                      </a:r>
                      <a:endParaRPr sz="1100" b="1">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트리 모형의 모델 기법으로 </a:t>
                      </a:r>
                      <a:r>
                        <a:rPr lang="ko-KR" sz="1100" b="1">
                          <a:solidFill>
                            <a:schemeClr val="dk1"/>
                          </a:solidFill>
                          <a:latin typeface="Malgun Gothic"/>
                          <a:ea typeface="Malgun Gothic"/>
                          <a:cs typeface="Malgun Gothic"/>
                          <a:sym typeface="Malgun Gothic"/>
                        </a:rPr>
                        <a:t>판매량 데이터를 기반하여 </a:t>
                      </a:r>
                      <a:r>
                        <a:rPr lang="ko-KR" sz="1100" b="1">
                          <a:latin typeface="Malgun Gothic"/>
                          <a:ea typeface="Malgun Gothic"/>
                          <a:cs typeface="Malgun Gothic"/>
                          <a:sym typeface="Malgun Gothic"/>
                        </a:rPr>
                        <a:t>영향인자 확인 및 구매여부와 구매력를 예측할 수 있는 모델 개발</a:t>
                      </a:r>
                      <a:endParaRPr sz="1100" b="1">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xmlns="" val="10007"/>
                  </a:ext>
                </a:extLst>
              </a:tr>
              <a:tr h="325725">
                <a:tc vMerge="1">
                  <a:txBody>
                    <a:bodyPr/>
                    <a:lstStyle/>
                    <a:p>
                      <a:endParaRPr lang="ko-KR"/>
                    </a:p>
                  </a:txBody>
                  <a:tcP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랜덤포레스트</a:t>
                      </a:r>
                      <a:endParaRPr sz="1100" b="1">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ko-KR" sz="1100" b="1">
                          <a:solidFill>
                            <a:schemeClr val="dk1"/>
                          </a:solidFill>
                          <a:latin typeface="Malgun Gothic"/>
                          <a:ea typeface="Malgun Gothic"/>
                          <a:cs typeface="Malgun Gothic"/>
                          <a:sym typeface="Malgun Gothic"/>
                        </a:rPr>
                        <a:t>다수 트리 모형의 모델 기법으로 판매량 데이터를 기반하여 영향인자 확인 및 구매여부와 구매력를 예측할 수 있는 모델 개발</a:t>
                      </a:r>
                      <a:endParaRPr sz="1100" b="1">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xmlns="" val="10008"/>
                  </a:ext>
                </a:extLst>
              </a:tr>
              <a:tr h="325725">
                <a:tc vMerge="1">
                  <a:txBody>
                    <a:bodyPr/>
                    <a:lstStyle/>
                    <a:p>
                      <a:endParaRPr lang="ko-KR"/>
                    </a:p>
                  </a:txBody>
                  <a:tcPr/>
                </a:tc>
                <a:tc>
                  <a:txBody>
                    <a:bodyPr/>
                    <a:lstStyle/>
                    <a:p>
                      <a:pPr marL="0" lvl="0" indent="0" algn="ctr" rtl="0">
                        <a:spcBef>
                          <a:spcPts val="0"/>
                        </a:spcBef>
                        <a:spcAft>
                          <a:spcPts val="0"/>
                        </a:spcAft>
                        <a:buNone/>
                      </a:pPr>
                      <a:r>
                        <a:rPr lang="ko-KR" sz="1100" b="1">
                          <a:latin typeface="Malgun Gothic"/>
                          <a:ea typeface="Malgun Gothic"/>
                          <a:cs typeface="Malgun Gothic"/>
                          <a:sym typeface="Malgun Gothic"/>
                        </a:rPr>
                        <a:t>그래디언트 부스팅</a:t>
                      </a:r>
                      <a:endParaRPr sz="1100" b="1">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KR" sz="1100" b="1">
                          <a:latin typeface="Malgun Gothic"/>
                          <a:ea typeface="Malgun Gothic"/>
                          <a:cs typeface="Malgun Gothic"/>
                          <a:sym typeface="Malgun Gothic"/>
                        </a:rPr>
                        <a:t>가중치를 적용한 트리 모형 모델 기법으로 </a:t>
                      </a:r>
                      <a:r>
                        <a:rPr lang="ko-KR" sz="1100" b="1">
                          <a:solidFill>
                            <a:schemeClr val="dk1"/>
                          </a:solidFill>
                          <a:latin typeface="Malgun Gothic"/>
                          <a:ea typeface="Malgun Gothic"/>
                          <a:cs typeface="Malgun Gothic"/>
                          <a:sym typeface="Malgun Gothic"/>
                        </a:rPr>
                        <a:t>판매량 데이터를 기반하여 영향인자 확인 및 구매여부와 구매력를 예측할 수 있는 모델 개발</a:t>
                      </a:r>
                      <a:endParaRPr sz="1100" b="1">
                        <a:latin typeface="Malgun Gothic"/>
                        <a:ea typeface="Malgun Gothic"/>
                        <a:cs typeface="Malgun Gothic"/>
                        <a:sym typeface="Malgun Gothic"/>
                      </a:endParaRPr>
                    </a:p>
                  </a:txBody>
                  <a:tcPr marL="91425" marR="91425" marT="68575" marB="685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xmlns="" val="10009"/>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3. 분석 결과 - 재고관리</a:t>
            </a:r>
            <a:endParaRPr sz="2000">
              <a:solidFill>
                <a:srgbClr val="002060"/>
              </a:solidFill>
              <a:latin typeface="Malgun Gothic"/>
              <a:ea typeface="Malgun Gothic"/>
              <a:cs typeface="Malgun Gothic"/>
              <a:sym typeface="Malgun Gothic"/>
            </a:endParaRPr>
          </a:p>
        </p:txBody>
      </p:sp>
      <p:cxnSp>
        <p:nvCxnSpPr>
          <p:cNvPr id="192" name="Google Shape;192;p20"/>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193" name="Google Shape;193;p20"/>
          <p:cNvSpPr txBox="1"/>
          <p:nvPr/>
        </p:nvSpPr>
        <p:spPr>
          <a:xfrm>
            <a:off x="340425" y="534550"/>
            <a:ext cx="8277000" cy="582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200" b="1">
                <a:solidFill>
                  <a:schemeClr val="dk1"/>
                </a:solidFill>
                <a:latin typeface="Malgun Gothic"/>
                <a:ea typeface="Malgun Gothic"/>
                <a:cs typeface="Malgun Gothic"/>
                <a:sym typeface="Malgun Gothic"/>
              </a:rPr>
              <a:t>용기 카테고리마다 월별 판매량의 차이가 발생되고 있음.</a:t>
            </a:r>
            <a:endParaRPr sz="12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SzPts val="1100"/>
              <a:buNone/>
            </a:pPr>
            <a:r>
              <a:rPr lang="ko-KR" sz="1200" b="1">
                <a:solidFill>
                  <a:schemeClr val="dk1"/>
                </a:solidFill>
                <a:latin typeface="Malgun Gothic"/>
                <a:ea typeface="Malgun Gothic"/>
                <a:cs typeface="Malgun Gothic"/>
                <a:sym typeface="Malgun Gothic"/>
              </a:rPr>
              <a:t>정확한 수요예측을 통하여 용기 카테고리 별 </a:t>
            </a:r>
            <a:r>
              <a:rPr lang="ko-KR" sz="1200" b="1">
                <a:solidFill>
                  <a:srgbClr val="0000FF"/>
                </a:solidFill>
                <a:latin typeface="Malgun Gothic"/>
                <a:ea typeface="Malgun Gothic"/>
                <a:cs typeface="Malgun Gothic"/>
                <a:sym typeface="Malgun Gothic"/>
              </a:rPr>
              <a:t>적정 재고관리</a:t>
            </a:r>
            <a:r>
              <a:rPr lang="ko-KR" sz="1200" b="1">
                <a:solidFill>
                  <a:schemeClr val="dk1"/>
                </a:solidFill>
                <a:latin typeface="Malgun Gothic"/>
                <a:ea typeface="Malgun Gothic"/>
                <a:cs typeface="Malgun Gothic"/>
                <a:sym typeface="Malgun Gothic"/>
              </a:rPr>
              <a:t>를 할 수 있을 것으로 판단</a:t>
            </a:r>
            <a:endParaRPr sz="12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SzPts val="1100"/>
              <a:buNone/>
            </a:pPr>
            <a:endParaRPr sz="1200" b="1">
              <a:solidFill>
                <a:schemeClr val="dk1"/>
              </a:solidFill>
              <a:latin typeface="Malgun Gothic"/>
              <a:ea typeface="Malgun Gothic"/>
              <a:cs typeface="Malgun Gothic"/>
              <a:sym typeface="Malgun Gothic"/>
            </a:endParaRPr>
          </a:p>
        </p:txBody>
      </p:sp>
      <p:pic>
        <p:nvPicPr>
          <p:cNvPr id="194" name="Google Shape;194;p20"/>
          <p:cNvPicPr preferRelativeResize="0"/>
          <p:nvPr/>
        </p:nvPicPr>
        <p:blipFill>
          <a:blip r:embed="rId3">
            <a:alphaModFix/>
          </a:blip>
          <a:stretch>
            <a:fillRect/>
          </a:stretch>
        </p:blipFill>
        <p:spPr>
          <a:xfrm>
            <a:off x="340413" y="3121572"/>
            <a:ext cx="4023625" cy="1968077"/>
          </a:xfrm>
          <a:prstGeom prst="rect">
            <a:avLst/>
          </a:prstGeom>
          <a:noFill/>
          <a:ln>
            <a:noFill/>
          </a:ln>
        </p:spPr>
      </p:pic>
      <p:pic>
        <p:nvPicPr>
          <p:cNvPr id="195" name="Google Shape;195;p20"/>
          <p:cNvPicPr preferRelativeResize="0"/>
          <p:nvPr/>
        </p:nvPicPr>
        <p:blipFill>
          <a:blip r:embed="rId4">
            <a:alphaModFix/>
          </a:blip>
          <a:stretch>
            <a:fillRect/>
          </a:stretch>
        </p:blipFill>
        <p:spPr>
          <a:xfrm>
            <a:off x="4700800" y="3132705"/>
            <a:ext cx="4023624" cy="1956944"/>
          </a:xfrm>
          <a:prstGeom prst="rect">
            <a:avLst/>
          </a:prstGeom>
          <a:noFill/>
          <a:ln>
            <a:noFill/>
          </a:ln>
        </p:spPr>
      </p:pic>
      <p:sp>
        <p:nvSpPr>
          <p:cNvPr id="196" name="Google Shape;196;p20"/>
          <p:cNvSpPr/>
          <p:nvPr/>
        </p:nvSpPr>
        <p:spPr>
          <a:xfrm>
            <a:off x="420675" y="2813175"/>
            <a:ext cx="38631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a:solidFill>
                  <a:srgbClr val="FFFFFF"/>
                </a:solidFill>
                <a:latin typeface="Malgun Gothic"/>
                <a:ea typeface="Malgun Gothic"/>
                <a:cs typeface="Malgun Gothic"/>
                <a:sym typeface="Malgun Gothic"/>
              </a:rPr>
              <a:t>[탕 용기에 대한 수요예측 그래프]</a:t>
            </a:r>
            <a:endParaRPr sz="1200" b="1">
              <a:solidFill>
                <a:srgbClr val="FFFFFF"/>
              </a:solidFill>
              <a:latin typeface="Malgun Gothic"/>
              <a:ea typeface="Malgun Gothic"/>
              <a:cs typeface="Malgun Gothic"/>
              <a:sym typeface="Malgun Gothic"/>
            </a:endParaRPr>
          </a:p>
        </p:txBody>
      </p:sp>
      <p:sp>
        <p:nvSpPr>
          <p:cNvPr id="197" name="Google Shape;197;p20"/>
          <p:cNvSpPr/>
          <p:nvPr/>
        </p:nvSpPr>
        <p:spPr>
          <a:xfrm>
            <a:off x="4781050" y="2813175"/>
            <a:ext cx="38631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a:solidFill>
                  <a:srgbClr val="FFFFFF"/>
                </a:solidFill>
                <a:latin typeface="Malgun Gothic"/>
                <a:ea typeface="Malgun Gothic"/>
                <a:cs typeface="Malgun Gothic"/>
                <a:sym typeface="Malgun Gothic"/>
              </a:rPr>
              <a:t>[다용도 컵 용기에 대한 수요예측 그래프]</a:t>
            </a:r>
            <a:endParaRPr sz="1200" b="1">
              <a:solidFill>
                <a:srgbClr val="FFFFFF"/>
              </a:solidFill>
              <a:latin typeface="Malgun Gothic"/>
              <a:ea typeface="Malgun Gothic"/>
              <a:cs typeface="Malgun Gothic"/>
              <a:sym typeface="Malgun Gothic"/>
            </a:endParaRPr>
          </a:p>
        </p:txBody>
      </p:sp>
      <p:pic>
        <p:nvPicPr>
          <p:cNvPr id="198" name="Google Shape;198;p20"/>
          <p:cNvPicPr preferRelativeResize="0"/>
          <p:nvPr/>
        </p:nvPicPr>
        <p:blipFill>
          <a:blip r:embed="rId5">
            <a:alphaModFix/>
          </a:blip>
          <a:stretch>
            <a:fillRect/>
          </a:stretch>
        </p:blipFill>
        <p:spPr>
          <a:xfrm>
            <a:off x="420675" y="1428438"/>
            <a:ext cx="3863100" cy="1384738"/>
          </a:xfrm>
          <a:prstGeom prst="rect">
            <a:avLst/>
          </a:prstGeom>
          <a:noFill/>
          <a:ln>
            <a:noFill/>
          </a:ln>
        </p:spPr>
      </p:pic>
      <p:sp>
        <p:nvSpPr>
          <p:cNvPr id="199" name="Google Shape;199;p20"/>
          <p:cNvSpPr/>
          <p:nvPr/>
        </p:nvSpPr>
        <p:spPr>
          <a:xfrm>
            <a:off x="420675" y="1173500"/>
            <a:ext cx="38631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a:solidFill>
                  <a:srgbClr val="FFFFFF"/>
                </a:solidFill>
                <a:latin typeface="Malgun Gothic"/>
                <a:ea typeface="Malgun Gothic"/>
                <a:cs typeface="Malgun Gothic"/>
                <a:sym typeface="Malgun Gothic"/>
              </a:rPr>
              <a:t>[탕 용기에 대한 ARIMA 모델 결과]</a:t>
            </a:r>
            <a:endParaRPr sz="1200" b="1">
              <a:solidFill>
                <a:srgbClr val="FFFFFF"/>
              </a:solidFill>
              <a:latin typeface="Malgun Gothic"/>
              <a:ea typeface="Malgun Gothic"/>
              <a:cs typeface="Malgun Gothic"/>
              <a:sym typeface="Malgun Gothic"/>
            </a:endParaRPr>
          </a:p>
        </p:txBody>
      </p:sp>
      <p:sp>
        <p:nvSpPr>
          <p:cNvPr id="200" name="Google Shape;200;p20"/>
          <p:cNvSpPr/>
          <p:nvPr/>
        </p:nvSpPr>
        <p:spPr>
          <a:xfrm>
            <a:off x="2676475" y="2258925"/>
            <a:ext cx="628200" cy="554400"/>
          </a:xfrm>
          <a:prstGeom prst="frame">
            <a:avLst>
              <a:gd name="adj1" fmla="val 5771"/>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20"/>
          <p:cNvPicPr preferRelativeResize="0"/>
          <p:nvPr/>
        </p:nvPicPr>
        <p:blipFill>
          <a:blip r:embed="rId6">
            <a:alphaModFix/>
          </a:blip>
          <a:stretch>
            <a:fillRect/>
          </a:stretch>
        </p:blipFill>
        <p:spPr>
          <a:xfrm>
            <a:off x="4781075" y="1428450"/>
            <a:ext cx="3863101" cy="1334500"/>
          </a:xfrm>
          <a:prstGeom prst="rect">
            <a:avLst/>
          </a:prstGeom>
          <a:noFill/>
          <a:ln>
            <a:noFill/>
          </a:ln>
        </p:spPr>
      </p:pic>
      <p:sp>
        <p:nvSpPr>
          <p:cNvPr id="202" name="Google Shape;202;p20"/>
          <p:cNvSpPr/>
          <p:nvPr/>
        </p:nvSpPr>
        <p:spPr>
          <a:xfrm>
            <a:off x="4781063" y="1173500"/>
            <a:ext cx="38631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200" b="1">
                <a:solidFill>
                  <a:srgbClr val="FFFFFF"/>
                </a:solidFill>
                <a:latin typeface="Malgun Gothic"/>
                <a:ea typeface="Malgun Gothic"/>
                <a:cs typeface="Malgun Gothic"/>
                <a:sym typeface="Malgun Gothic"/>
              </a:rPr>
              <a:t>[다용도 컵에 대한 ARIMA 모델 결과]</a:t>
            </a:r>
            <a:endParaRPr sz="1200" b="1">
              <a:solidFill>
                <a:srgbClr val="FFFFFF"/>
              </a:solidFill>
              <a:latin typeface="Malgun Gothic"/>
              <a:ea typeface="Malgun Gothic"/>
              <a:cs typeface="Malgun Gothic"/>
              <a:sym typeface="Malgun Gothic"/>
            </a:endParaRPr>
          </a:p>
        </p:txBody>
      </p:sp>
      <p:sp>
        <p:nvSpPr>
          <p:cNvPr id="203" name="Google Shape;203;p20"/>
          <p:cNvSpPr/>
          <p:nvPr/>
        </p:nvSpPr>
        <p:spPr>
          <a:xfrm>
            <a:off x="7040350" y="2258925"/>
            <a:ext cx="628200" cy="554400"/>
          </a:xfrm>
          <a:prstGeom prst="frame">
            <a:avLst>
              <a:gd name="adj1" fmla="val 5771"/>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1"/>
          <p:cNvSpPr/>
          <p:nvPr/>
        </p:nvSpPr>
        <p:spPr>
          <a:xfrm>
            <a:off x="250584" y="100013"/>
            <a:ext cx="7179000" cy="2964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ko-KR" sz="2000">
                <a:solidFill>
                  <a:srgbClr val="002060"/>
                </a:solidFill>
                <a:latin typeface="Malgun Gothic"/>
                <a:ea typeface="Malgun Gothic"/>
                <a:cs typeface="Malgun Gothic"/>
                <a:sym typeface="Malgun Gothic"/>
              </a:rPr>
              <a:t>3. 분석 결과 - 구매 여부 분석  </a:t>
            </a:r>
            <a:endParaRPr sz="2000">
              <a:solidFill>
                <a:srgbClr val="002060"/>
              </a:solidFill>
              <a:latin typeface="Malgun Gothic"/>
              <a:ea typeface="Malgun Gothic"/>
              <a:cs typeface="Malgun Gothic"/>
              <a:sym typeface="Malgun Gothic"/>
            </a:endParaRPr>
          </a:p>
        </p:txBody>
      </p:sp>
      <p:cxnSp>
        <p:nvCxnSpPr>
          <p:cNvPr id="210" name="Google Shape;210;p21"/>
          <p:cNvCxnSpPr/>
          <p:nvPr/>
        </p:nvCxnSpPr>
        <p:spPr>
          <a:xfrm>
            <a:off x="161177" y="396479"/>
            <a:ext cx="8731500" cy="0"/>
          </a:xfrm>
          <a:prstGeom prst="straightConnector1">
            <a:avLst/>
          </a:prstGeom>
          <a:noFill/>
          <a:ln w="28575" cap="flat" cmpd="sng">
            <a:solidFill>
              <a:srgbClr val="002060"/>
            </a:solidFill>
            <a:prstDash val="solid"/>
            <a:round/>
            <a:headEnd type="none" w="sm" len="sm"/>
            <a:tailEnd type="none" w="sm" len="sm"/>
          </a:ln>
        </p:spPr>
      </p:cxnSp>
      <p:sp>
        <p:nvSpPr>
          <p:cNvPr id="211" name="Google Shape;211;p21"/>
          <p:cNvSpPr txBox="1"/>
          <p:nvPr/>
        </p:nvSpPr>
        <p:spPr>
          <a:xfrm>
            <a:off x="257175" y="485825"/>
            <a:ext cx="8731500" cy="5034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SzPts val="1100"/>
              <a:buNone/>
            </a:pPr>
            <a:r>
              <a:rPr lang="ko-KR" sz="1200" b="1">
                <a:solidFill>
                  <a:schemeClr val="dk1"/>
                </a:solidFill>
                <a:latin typeface="Malgun Gothic"/>
                <a:ea typeface="Malgun Gothic"/>
                <a:cs typeface="Malgun Gothic"/>
                <a:sym typeface="Malgun Gothic"/>
              </a:rPr>
              <a:t>고객에 대한 마케팅 전략의 부족, 고객 데이터를 활용하여 </a:t>
            </a:r>
            <a:r>
              <a:rPr lang="ko-KR" sz="1200" b="1">
                <a:solidFill>
                  <a:srgbClr val="0000FF"/>
                </a:solidFill>
                <a:latin typeface="Malgun Gothic"/>
                <a:ea typeface="Malgun Gothic"/>
                <a:cs typeface="Malgun Gothic"/>
                <a:sym typeface="Malgun Gothic"/>
              </a:rPr>
              <a:t>고객의 구매 여부</a:t>
            </a:r>
            <a:r>
              <a:rPr lang="ko-KR" sz="1200" b="1">
                <a:solidFill>
                  <a:schemeClr val="dk1"/>
                </a:solidFill>
                <a:latin typeface="Malgun Gothic"/>
                <a:ea typeface="Malgun Gothic"/>
                <a:cs typeface="Malgun Gothic"/>
                <a:sym typeface="Malgun Gothic"/>
              </a:rPr>
              <a:t> 분석</a:t>
            </a:r>
            <a:endParaRPr sz="1200" b="1">
              <a:solidFill>
                <a:schemeClr val="dk1"/>
              </a:solidFill>
              <a:latin typeface="Malgun Gothic"/>
              <a:ea typeface="Malgun Gothic"/>
              <a:cs typeface="Malgun Gothic"/>
              <a:sym typeface="Malgun Gothic"/>
            </a:endParaRPr>
          </a:p>
          <a:p>
            <a:pPr marL="0" lvl="0" indent="0" algn="l" rtl="0">
              <a:lnSpc>
                <a:spcPct val="150000"/>
              </a:lnSpc>
              <a:spcBef>
                <a:spcPts val="0"/>
              </a:spcBef>
              <a:spcAft>
                <a:spcPts val="0"/>
              </a:spcAft>
              <a:buSzPts val="1100"/>
              <a:buNone/>
            </a:pPr>
            <a:r>
              <a:rPr lang="ko-KR" sz="1200" b="1">
                <a:solidFill>
                  <a:srgbClr val="FF9900"/>
                </a:solidFill>
                <a:latin typeface="Malgun Gothic"/>
                <a:ea typeface="Malgun Gothic"/>
                <a:cs typeface="Malgun Gothic"/>
                <a:sym typeface="Malgun Gothic"/>
              </a:rPr>
              <a:t>회원 구분</a:t>
            </a:r>
            <a:r>
              <a:rPr lang="ko-KR" sz="1200" b="1">
                <a:latin typeface="Malgun Gothic"/>
                <a:ea typeface="Malgun Gothic"/>
                <a:cs typeface="Malgun Gothic"/>
                <a:sym typeface="Malgun Gothic"/>
              </a:rPr>
              <a:t>에 따라 구매율이 다르고, </a:t>
            </a:r>
            <a:r>
              <a:rPr lang="ko-KR" sz="1200" b="1">
                <a:solidFill>
                  <a:srgbClr val="FF9900"/>
                </a:solidFill>
                <a:latin typeface="Malgun Gothic"/>
                <a:ea typeface="Malgun Gothic"/>
                <a:cs typeface="Malgun Gothic"/>
                <a:sym typeface="Malgun Gothic"/>
              </a:rPr>
              <a:t>유입 경로</a:t>
            </a:r>
            <a:r>
              <a:rPr lang="ko-KR" sz="1200" b="1">
                <a:latin typeface="Malgun Gothic"/>
                <a:ea typeface="Malgun Gothic"/>
                <a:cs typeface="Malgun Gothic"/>
                <a:sym typeface="Malgun Gothic"/>
              </a:rPr>
              <a:t>에 따른 구매율 차이가 존재함 </a:t>
            </a:r>
            <a:r>
              <a:rPr lang="ko-KR" sz="1200" b="1">
                <a:solidFill>
                  <a:schemeClr val="hlink"/>
                </a:solidFill>
                <a:latin typeface="Malgun Gothic"/>
                <a:ea typeface="Malgun Gothic"/>
                <a:cs typeface="Malgun Gothic"/>
                <a:sym typeface="Malgun Gothic"/>
              </a:rPr>
              <a:t>→</a:t>
            </a:r>
            <a:r>
              <a:rPr lang="ko-KR" sz="1200" b="1">
                <a:latin typeface="Malgun Gothic"/>
                <a:ea typeface="Malgun Gothic"/>
                <a:cs typeface="Malgun Gothic"/>
                <a:sym typeface="Malgun Gothic"/>
              </a:rPr>
              <a:t> </a:t>
            </a:r>
            <a:r>
              <a:rPr lang="ko-KR" sz="1200" b="1">
                <a:solidFill>
                  <a:srgbClr val="0000FF"/>
                </a:solidFill>
                <a:latin typeface="Malgun Gothic"/>
                <a:ea typeface="Malgun Gothic"/>
                <a:cs typeface="Malgun Gothic"/>
                <a:sym typeface="Malgun Gothic"/>
              </a:rPr>
              <a:t>회원 관리 및 광고 매체 선정 전략 필요</a:t>
            </a:r>
            <a:endParaRPr sz="1200" b="1">
              <a:solidFill>
                <a:schemeClr val="dk1"/>
              </a:solidFill>
              <a:latin typeface="Malgun Gothic"/>
              <a:ea typeface="Malgun Gothic"/>
              <a:cs typeface="Malgun Gothic"/>
              <a:sym typeface="Malgun Gothic"/>
            </a:endParaRPr>
          </a:p>
        </p:txBody>
      </p:sp>
      <p:graphicFrame>
        <p:nvGraphicFramePr>
          <p:cNvPr id="212" name="Google Shape;212;p21"/>
          <p:cNvGraphicFramePr/>
          <p:nvPr>
            <p:extLst>
              <p:ext uri="{D42A27DB-BD31-4B8C-83A1-F6EECF244321}">
                <p14:modId xmlns:p14="http://schemas.microsoft.com/office/powerpoint/2010/main" val="1390239966"/>
              </p:ext>
            </p:extLst>
          </p:nvPr>
        </p:nvGraphicFramePr>
        <p:xfrm>
          <a:off x="300513" y="1357075"/>
          <a:ext cx="3935525" cy="1571925"/>
        </p:xfrm>
        <a:graphic>
          <a:graphicData uri="http://schemas.openxmlformats.org/drawingml/2006/table">
            <a:tbl>
              <a:tblPr>
                <a:noFill/>
                <a:tableStyleId>{ACCA60E0-3687-4927-BD51-095DE0D7BDF7}</a:tableStyleId>
              </a:tblPr>
              <a:tblGrid>
                <a:gridCol w="1269375">
                  <a:extLst>
                    <a:ext uri="{9D8B030D-6E8A-4147-A177-3AD203B41FA5}">
                      <a16:colId xmlns:a16="http://schemas.microsoft.com/office/drawing/2014/main" xmlns="" val="20000"/>
                    </a:ext>
                  </a:extLst>
                </a:gridCol>
                <a:gridCol w="880725">
                  <a:extLst>
                    <a:ext uri="{9D8B030D-6E8A-4147-A177-3AD203B41FA5}">
                      <a16:colId xmlns:a16="http://schemas.microsoft.com/office/drawing/2014/main" xmlns="" val="20001"/>
                    </a:ext>
                  </a:extLst>
                </a:gridCol>
                <a:gridCol w="933375">
                  <a:extLst>
                    <a:ext uri="{9D8B030D-6E8A-4147-A177-3AD203B41FA5}">
                      <a16:colId xmlns:a16="http://schemas.microsoft.com/office/drawing/2014/main" xmlns="" val="20002"/>
                    </a:ext>
                  </a:extLst>
                </a:gridCol>
                <a:gridCol w="852050">
                  <a:extLst>
                    <a:ext uri="{9D8B030D-6E8A-4147-A177-3AD203B41FA5}">
                      <a16:colId xmlns:a16="http://schemas.microsoft.com/office/drawing/2014/main" xmlns="" val="20003"/>
                    </a:ext>
                  </a:extLst>
                </a:gridCol>
              </a:tblGrid>
              <a:tr h="294825">
                <a:tc>
                  <a:txBody>
                    <a:bodyPr/>
                    <a:lstStyle/>
                    <a:p>
                      <a:pPr marL="0" lvl="0" indent="0" algn="ctr" rtl="0">
                        <a:lnSpc>
                          <a:spcPct val="115000"/>
                        </a:lnSpc>
                        <a:spcBef>
                          <a:spcPts val="200"/>
                        </a:spcBef>
                        <a:spcAft>
                          <a:spcPts val="0"/>
                        </a:spcAft>
                        <a:buNone/>
                      </a:pPr>
                      <a:endParaRPr sz="700" b="1" dirty="0"/>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B7B7B7"/>
                    </a:solidFill>
                  </a:tcPr>
                </a:tc>
                <a:tc>
                  <a:txBody>
                    <a:bodyPr/>
                    <a:lstStyle/>
                    <a:p>
                      <a:pPr marL="0" lvl="0" indent="0" algn="ctr" rtl="0">
                        <a:lnSpc>
                          <a:spcPct val="115000"/>
                        </a:lnSpc>
                        <a:spcBef>
                          <a:spcPts val="200"/>
                        </a:spcBef>
                        <a:spcAft>
                          <a:spcPts val="0"/>
                        </a:spcAft>
                        <a:buNone/>
                      </a:pPr>
                      <a:endParaRPr sz="700" b="1" dirty="0"/>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B7B7B7"/>
                    </a:solidFill>
                  </a:tcPr>
                </a:tc>
                <a:tc>
                  <a:txBody>
                    <a:bodyPr/>
                    <a:lstStyle/>
                    <a:p>
                      <a:pPr marL="0" lvl="0" indent="0" algn="ctr" rtl="0">
                        <a:lnSpc>
                          <a:spcPct val="115000"/>
                        </a:lnSpc>
                        <a:spcBef>
                          <a:spcPts val="200"/>
                        </a:spcBef>
                        <a:spcAft>
                          <a:spcPts val="0"/>
                        </a:spcAft>
                        <a:buNone/>
                      </a:pPr>
                      <a:endParaRPr sz="700" b="1" dirty="0"/>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B7B7B7"/>
                    </a:solidFill>
                  </a:tcPr>
                </a:tc>
                <a:tc>
                  <a:txBody>
                    <a:bodyPr/>
                    <a:lstStyle/>
                    <a:p>
                      <a:pPr marL="0" marR="304800" lvl="0" indent="0" algn="ctr" rtl="0">
                        <a:lnSpc>
                          <a:spcPct val="115000"/>
                        </a:lnSpc>
                        <a:spcBef>
                          <a:spcPts val="200"/>
                        </a:spcBef>
                        <a:spcAft>
                          <a:spcPts val="0"/>
                        </a:spcAft>
                        <a:buNone/>
                      </a:pPr>
                      <a:r>
                        <a:rPr lang="ko-KR" sz="700" b="1" dirty="0"/>
                        <a:t>   </a:t>
                      </a:r>
                      <a:endParaRPr sz="700" b="1" dirty="0"/>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rgbClr val="B7B7B7"/>
                    </a:solidFill>
                  </a:tcPr>
                </a:tc>
                <a:extLst>
                  <a:ext uri="{0D108BD9-81ED-4DB2-BD59-A6C34878D82A}">
                    <a16:rowId xmlns:a16="http://schemas.microsoft.com/office/drawing/2014/main" xmlns="" val="10000"/>
                  </a:ext>
                </a:extLst>
              </a:tr>
              <a:tr h="319275">
                <a:tc>
                  <a:txBody>
                    <a:bodyPr/>
                    <a:lstStyle/>
                    <a:p>
                      <a:pPr marL="0" lvl="0" indent="0" algn="ctr" rtl="0">
                        <a:lnSpc>
                          <a:spcPct val="115000"/>
                        </a:lnSpc>
                        <a:spcBef>
                          <a:spcPts val="0"/>
                        </a:spcBef>
                        <a:spcAft>
                          <a:spcPts val="0"/>
                        </a:spcAft>
                        <a:buNone/>
                      </a:pPr>
                      <a:r>
                        <a:rPr lang="ko-KR" sz="700"/>
                        <a:t>다중선형회귀</a:t>
                      </a:r>
                      <a:endParaRPr sz="700"/>
                    </a:p>
                  </a:txBody>
                  <a:tcPr marL="91425" marR="91425" marT="68575" marB="68575" anchor="ctr">
                    <a:lnL w="9525" cap="flat" cmpd="sng">
                      <a:solidFill>
                        <a:srgbClr val="999999">
                          <a:alpha val="0"/>
                        </a:srgbClr>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ko-KR" sz="700"/>
                        <a:t>78%</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ko-KR" sz="700"/>
                        <a:t>0.913</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ko-KR" sz="700"/>
                        <a:t>0.814</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xmlns="" val="10001"/>
                  </a:ext>
                </a:extLst>
              </a:tr>
              <a:tr h="319275">
                <a:tc>
                  <a:txBody>
                    <a:bodyPr/>
                    <a:lstStyle/>
                    <a:p>
                      <a:pPr marL="0" lvl="0" indent="0" algn="ctr" rtl="0">
                        <a:lnSpc>
                          <a:spcPct val="115000"/>
                        </a:lnSpc>
                        <a:spcBef>
                          <a:spcPts val="300"/>
                        </a:spcBef>
                        <a:spcAft>
                          <a:spcPts val="0"/>
                        </a:spcAft>
                        <a:buNone/>
                      </a:pPr>
                      <a:r>
                        <a:rPr lang="ko-KR" sz="700"/>
                        <a:t>의사결정나무</a:t>
                      </a:r>
                      <a:endParaRPr sz="700"/>
                    </a:p>
                  </a:txBody>
                  <a:tcPr marL="91425" marR="91425" marT="68575" marB="68575" anchor="ctr">
                    <a:lnL w="9525" cap="flat" cmpd="sng">
                      <a:solidFill>
                        <a:srgbClr val="999999">
                          <a:alpha val="0"/>
                        </a:srgbClr>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ko-KR" sz="700"/>
                        <a:t>83%</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ko-KR" sz="700"/>
                        <a:t>0.951</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ko-KR" sz="700"/>
                        <a:t>0.845</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xmlns="" val="10002"/>
                  </a:ext>
                </a:extLst>
              </a:tr>
              <a:tr h="319275">
                <a:tc>
                  <a:txBody>
                    <a:bodyPr/>
                    <a:lstStyle/>
                    <a:p>
                      <a:pPr marL="0" lvl="0" indent="0" algn="ctr" rtl="0">
                        <a:lnSpc>
                          <a:spcPct val="115000"/>
                        </a:lnSpc>
                        <a:spcBef>
                          <a:spcPts val="300"/>
                        </a:spcBef>
                        <a:spcAft>
                          <a:spcPts val="0"/>
                        </a:spcAft>
                        <a:buNone/>
                      </a:pPr>
                      <a:r>
                        <a:rPr lang="ko-KR" sz="700"/>
                        <a:t>랜덤포레스트</a:t>
                      </a:r>
                      <a:endParaRPr sz="700"/>
                    </a:p>
                  </a:txBody>
                  <a:tcPr marL="91425" marR="91425" marT="68575" marB="68575" anchor="ctr">
                    <a:lnL w="9525" cap="flat" cmpd="sng">
                      <a:solidFill>
                        <a:srgbClr val="999999">
                          <a:alpha val="0"/>
                        </a:srgbClr>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solidFill>
                            <a:schemeClr val="dk1"/>
                          </a:solidFill>
                        </a:rPr>
                        <a:t>83%</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t>0.965</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t>0.865</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alpha val="0"/>
                        </a:srgbClr>
                      </a:solidFill>
                      <a:prstDash val="solid"/>
                      <a:round/>
                      <a:headEnd type="none" w="sm" len="sm"/>
                      <a:tailEnd type="none" w="sm" len="sm"/>
                    </a:lnR>
                    <a:lnT w="9525" cap="flat" cmpd="sng">
                      <a:solidFill>
                        <a:srgbClr val="999999"/>
                      </a:solidFill>
                      <a:prstDash val="solid"/>
                      <a:round/>
                      <a:headEnd type="none" w="sm" len="sm"/>
                      <a:tailEnd type="none" w="sm" len="sm"/>
                    </a:lnT>
                    <a:lnB w="28575" cap="flat" cmpd="sng">
                      <a:solidFill>
                        <a:srgbClr val="FF0000"/>
                      </a:solidFill>
                      <a:prstDash val="solid"/>
                      <a:round/>
                      <a:headEnd type="none" w="sm" len="sm"/>
                      <a:tailEnd type="none" w="sm" len="sm"/>
                    </a:lnB>
                  </a:tcPr>
                </a:tc>
                <a:extLst>
                  <a:ext uri="{0D108BD9-81ED-4DB2-BD59-A6C34878D82A}">
                    <a16:rowId xmlns:a16="http://schemas.microsoft.com/office/drawing/2014/main" xmlns="" val="10003"/>
                  </a:ext>
                </a:extLst>
              </a:tr>
              <a:tr h="319275">
                <a:tc>
                  <a:txBody>
                    <a:bodyPr/>
                    <a:lstStyle/>
                    <a:p>
                      <a:pPr marL="0" lvl="0" indent="0" algn="ctr" rtl="0">
                        <a:lnSpc>
                          <a:spcPct val="115000"/>
                        </a:lnSpc>
                        <a:spcBef>
                          <a:spcPts val="300"/>
                        </a:spcBef>
                        <a:spcAft>
                          <a:spcPts val="0"/>
                        </a:spcAft>
                        <a:buNone/>
                      </a:pPr>
                      <a:r>
                        <a:rPr lang="ko-KR" sz="700"/>
                        <a:t>그래디언트 부스팅</a:t>
                      </a:r>
                      <a:endParaRPr sz="700"/>
                    </a:p>
                  </a:txBody>
                  <a:tcPr marL="91425" marR="91425" marT="68575" marB="68575" anchor="ctr">
                    <a:lnL w="28575" cap="flat" cmpd="sng">
                      <a:solidFill>
                        <a:srgbClr val="FF0000"/>
                      </a:solidFill>
                      <a:prstDash val="solid"/>
                      <a:round/>
                      <a:headEnd type="none" w="sm" len="sm"/>
                      <a:tailEnd type="none" w="sm" len="sm"/>
                    </a:lnL>
                    <a:lnR w="9525" cap="flat" cmpd="sng">
                      <a:solidFill>
                        <a:srgbClr val="999999"/>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t>84%</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a:t>0.940</a:t>
                      </a:r>
                      <a:endParaRPr sz="700"/>
                    </a:p>
                  </a:txBody>
                  <a:tcPr marL="91425" marR="91425" marT="68575" marB="6857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tc>
                  <a:txBody>
                    <a:bodyPr/>
                    <a:lstStyle/>
                    <a:p>
                      <a:pPr marL="0" lvl="0" indent="0" algn="ctr" rtl="0">
                        <a:spcBef>
                          <a:spcPts val="0"/>
                        </a:spcBef>
                        <a:spcAft>
                          <a:spcPts val="0"/>
                        </a:spcAft>
                        <a:buNone/>
                      </a:pPr>
                      <a:r>
                        <a:rPr lang="ko-KR" sz="700" dirty="0"/>
                        <a:t>0.905</a:t>
                      </a:r>
                      <a:endParaRPr sz="700" dirty="0"/>
                    </a:p>
                  </a:txBody>
                  <a:tcPr marL="91425" marR="91425" marT="68575" marB="68575" anchor="ctr">
                    <a:lnL w="9525" cap="flat" cmpd="sng">
                      <a:solidFill>
                        <a:srgbClr val="999999"/>
                      </a:solidFill>
                      <a:prstDash val="solid"/>
                      <a:round/>
                      <a:headEnd type="none" w="sm" len="sm"/>
                      <a:tailEnd type="none" w="sm" len="sm"/>
                    </a:lnL>
                    <a:lnR w="28575" cap="flat" cmpd="sng">
                      <a:solidFill>
                        <a:srgbClr val="FF0000"/>
                      </a:solidFill>
                      <a:prstDash val="solid"/>
                      <a:round/>
                      <a:headEnd type="none" w="sm" len="sm"/>
                      <a:tailEnd type="none" w="sm" len="sm"/>
                    </a:lnR>
                    <a:lnT w="28575" cap="flat" cmpd="sng">
                      <a:solidFill>
                        <a:srgbClr val="FF0000"/>
                      </a:solidFill>
                      <a:prstDash val="solid"/>
                      <a:round/>
                      <a:headEnd type="none" w="sm" len="sm"/>
                      <a:tailEnd type="none" w="sm" len="sm"/>
                    </a:lnT>
                    <a:lnB w="28575" cap="flat" cmpd="sng">
                      <a:solidFill>
                        <a:srgbClr val="FF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pic>
        <p:nvPicPr>
          <p:cNvPr id="213" name="Google Shape;213;p21"/>
          <p:cNvPicPr preferRelativeResize="0"/>
          <p:nvPr/>
        </p:nvPicPr>
        <p:blipFill rotWithShape="1">
          <a:blip r:embed="rId3">
            <a:alphaModFix/>
          </a:blip>
          <a:srcRect t="19566" r="852" b="8392"/>
          <a:stretch/>
        </p:blipFill>
        <p:spPr>
          <a:xfrm>
            <a:off x="4831825" y="1386975"/>
            <a:ext cx="3863099" cy="1220150"/>
          </a:xfrm>
          <a:prstGeom prst="rect">
            <a:avLst/>
          </a:prstGeom>
          <a:noFill/>
          <a:ln>
            <a:noFill/>
          </a:ln>
        </p:spPr>
      </p:pic>
      <p:sp>
        <p:nvSpPr>
          <p:cNvPr id="214" name="Google Shape;214;p21"/>
          <p:cNvSpPr txBox="1"/>
          <p:nvPr/>
        </p:nvSpPr>
        <p:spPr>
          <a:xfrm>
            <a:off x="4831775" y="2502300"/>
            <a:ext cx="727200" cy="35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700"/>
              </a:spcBef>
              <a:spcAft>
                <a:spcPts val="0"/>
              </a:spcAft>
              <a:buNone/>
            </a:pPr>
            <a:r>
              <a:rPr lang="ko-KR" sz="700" b="1">
                <a:solidFill>
                  <a:schemeClr val="dk1"/>
                </a:solidFill>
              </a:rPr>
              <a:t>AgeGroup</a:t>
            </a:r>
            <a:endParaRPr sz="700" b="1">
              <a:solidFill>
                <a:schemeClr val="dk1"/>
              </a:solidFill>
            </a:endParaRPr>
          </a:p>
          <a:p>
            <a:pPr marL="0" lvl="0" indent="0" algn="ctr" rtl="0">
              <a:lnSpc>
                <a:spcPct val="6000"/>
              </a:lnSpc>
              <a:spcBef>
                <a:spcPts val="700"/>
              </a:spcBef>
              <a:spcAft>
                <a:spcPts val="0"/>
              </a:spcAft>
              <a:buClr>
                <a:schemeClr val="dk1"/>
              </a:buClr>
              <a:buSzPts val="1100"/>
              <a:buFont typeface="Arial"/>
              <a:buNone/>
            </a:pPr>
            <a:r>
              <a:rPr lang="ko-KR" sz="700" b="1">
                <a:solidFill>
                  <a:schemeClr val="dk1"/>
                </a:solidFill>
              </a:rPr>
              <a:t>45-50</a:t>
            </a:r>
            <a:endParaRPr sz="700" b="1">
              <a:solidFill>
                <a:schemeClr val="dk1"/>
              </a:solidFill>
            </a:endParaRPr>
          </a:p>
          <a:p>
            <a:pPr marL="0" lvl="0" indent="0" algn="ctr" rtl="0">
              <a:spcBef>
                <a:spcPts val="0"/>
              </a:spcBef>
              <a:spcAft>
                <a:spcPts val="0"/>
              </a:spcAft>
              <a:buNone/>
            </a:pPr>
            <a:endParaRPr sz="700" b="1">
              <a:latin typeface="Malgun Gothic"/>
              <a:ea typeface="Malgun Gothic"/>
              <a:cs typeface="Malgun Gothic"/>
              <a:sym typeface="Malgun Gothic"/>
            </a:endParaRPr>
          </a:p>
        </p:txBody>
      </p:sp>
      <p:sp>
        <p:nvSpPr>
          <p:cNvPr id="215" name="Google Shape;215;p21"/>
          <p:cNvSpPr txBox="1"/>
          <p:nvPr/>
        </p:nvSpPr>
        <p:spPr>
          <a:xfrm>
            <a:off x="5559025" y="2661325"/>
            <a:ext cx="822000" cy="2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회원구분_일반</a:t>
            </a:r>
            <a:endParaRPr sz="700" b="1">
              <a:latin typeface="Malgun Gothic"/>
              <a:ea typeface="Malgun Gothic"/>
              <a:cs typeface="Malgun Gothic"/>
              <a:sym typeface="Malgun Gothic"/>
            </a:endParaRPr>
          </a:p>
        </p:txBody>
      </p:sp>
      <p:sp>
        <p:nvSpPr>
          <p:cNvPr id="216" name="Google Shape;216;p21"/>
          <p:cNvSpPr txBox="1"/>
          <p:nvPr/>
        </p:nvSpPr>
        <p:spPr>
          <a:xfrm>
            <a:off x="6303163" y="2671225"/>
            <a:ext cx="920400" cy="2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회원구분_사업자</a:t>
            </a:r>
            <a:endParaRPr sz="700" b="1">
              <a:latin typeface="Malgun Gothic"/>
              <a:ea typeface="Malgun Gothic"/>
              <a:cs typeface="Malgun Gothic"/>
              <a:sym typeface="Malgun Gothic"/>
            </a:endParaRPr>
          </a:p>
        </p:txBody>
      </p:sp>
      <p:sp>
        <p:nvSpPr>
          <p:cNvPr id="217" name="Google Shape;217;p21"/>
          <p:cNvSpPr txBox="1"/>
          <p:nvPr/>
        </p:nvSpPr>
        <p:spPr>
          <a:xfrm>
            <a:off x="7160125" y="2630575"/>
            <a:ext cx="7272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유입경로</a:t>
            </a:r>
            <a:endParaRPr sz="700" b="1">
              <a:solidFill>
                <a:schemeClr val="dk1"/>
              </a:solidFill>
            </a:endParaRPr>
          </a:p>
          <a:p>
            <a:pPr marL="0" lvl="0" indent="0" algn="ctr" rtl="0">
              <a:spcBef>
                <a:spcPts val="0"/>
              </a:spcBef>
              <a:spcAft>
                <a:spcPts val="0"/>
              </a:spcAft>
              <a:buNone/>
            </a:pPr>
            <a:r>
              <a:rPr lang="ko-KR" sz="700" b="1">
                <a:solidFill>
                  <a:schemeClr val="dk1"/>
                </a:solidFill>
              </a:rPr>
              <a:t>SNS 광고</a:t>
            </a:r>
            <a:endParaRPr sz="700" b="1">
              <a:latin typeface="Malgun Gothic"/>
              <a:ea typeface="Malgun Gothic"/>
              <a:cs typeface="Malgun Gothic"/>
              <a:sym typeface="Malgun Gothic"/>
            </a:endParaRPr>
          </a:p>
        </p:txBody>
      </p:sp>
      <p:sp>
        <p:nvSpPr>
          <p:cNvPr id="218" name="Google Shape;218;p21"/>
          <p:cNvSpPr txBox="1"/>
          <p:nvPr/>
        </p:nvSpPr>
        <p:spPr>
          <a:xfrm>
            <a:off x="7967725" y="2681250"/>
            <a:ext cx="7272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성별_여자</a:t>
            </a:r>
            <a:endParaRPr sz="700" b="1">
              <a:latin typeface="Malgun Gothic"/>
              <a:ea typeface="Malgun Gothic"/>
              <a:cs typeface="Malgun Gothic"/>
              <a:sym typeface="Malgun Gothic"/>
            </a:endParaRPr>
          </a:p>
        </p:txBody>
      </p:sp>
      <p:sp>
        <p:nvSpPr>
          <p:cNvPr id="219" name="Google Shape;219;p21"/>
          <p:cNvSpPr/>
          <p:nvPr/>
        </p:nvSpPr>
        <p:spPr>
          <a:xfrm>
            <a:off x="4831825" y="1078575"/>
            <a:ext cx="38631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ko-KR" sz="1200" b="1">
                <a:solidFill>
                  <a:srgbClr val="FFFFFF"/>
                </a:solidFill>
                <a:latin typeface="Malgun Gothic"/>
                <a:ea typeface="Malgun Gothic"/>
                <a:cs typeface="Malgun Gothic"/>
                <a:sym typeface="Malgun Gothic"/>
              </a:rPr>
              <a:t>[구매여부 예측 중요 변수]</a:t>
            </a:r>
            <a:endParaRPr sz="1200" b="1">
              <a:solidFill>
                <a:srgbClr val="FFFFFF"/>
              </a:solidFill>
              <a:latin typeface="Malgun Gothic"/>
              <a:ea typeface="Malgun Gothic"/>
              <a:cs typeface="Malgun Gothic"/>
              <a:sym typeface="Malgun Gothic"/>
            </a:endParaRPr>
          </a:p>
        </p:txBody>
      </p:sp>
      <p:sp>
        <p:nvSpPr>
          <p:cNvPr id="220" name="Google Shape;220;p21"/>
          <p:cNvSpPr/>
          <p:nvPr/>
        </p:nvSpPr>
        <p:spPr>
          <a:xfrm>
            <a:off x="300563" y="1078575"/>
            <a:ext cx="39354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ko-KR" sz="1200" b="1">
                <a:solidFill>
                  <a:srgbClr val="FFFFFF"/>
                </a:solidFill>
                <a:latin typeface="Malgun Gothic"/>
                <a:ea typeface="Malgun Gothic"/>
                <a:cs typeface="Malgun Gothic"/>
                <a:sym typeface="Malgun Gothic"/>
              </a:rPr>
              <a:t>[구매여부 예측 모델링 결과]</a:t>
            </a:r>
            <a:endParaRPr sz="1200" b="1">
              <a:solidFill>
                <a:srgbClr val="FFFFFF"/>
              </a:solidFill>
              <a:latin typeface="Malgun Gothic"/>
              <a:ea typeface="Malgun Gothic"/>
              <a:cs typeface="Malgun Gothic"/>
              <a:sym typeface="Malgun Gothic"/>
            </a:endParaRPr>
          </a:p>
        </p:txBody>
      </p:sp>
      <p:sp>
        <p:nvSpPr>
          <p:cNvPr id="221" name="Google Shape;221;p21"/>
          <p:cNvSpPr/>
          <p:nvPr/>
        </p:nvSpPr>
        <p:spPr>
          <a:xfrm>
            <a:off x="300625" y="2955900"/>
            <a:ext cx="39354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ko-KR" sz="1200" b="1">
                <a:solidFill>
                  <a:srgbClr val="FFFFFF"/>
                </a:solidFill>
                <a:latin typeface="Malgun Gothic"/>
                <a:ea typeface="Malgun Gothic"/>
                <a:cs typeface="Malgun Gothic"/>
                <a:sym typeface="Malgun Gothic"/>
              </a:rPr>
              <a:t>[회원 구분에 따른 구매여부]</a:t>
            </a:r>
            <a:endParaRPr sz="1200" b="1">
              <a:solidFill>
                <a:srgbClr val="FFFFFF"/>
              </a:solidFill>
              <a:latin typeface="Malgun Gothic"/>
              <a:ea typeface="Malgun Gothic"/>
              <a:cs typeface="Malgun Gothic"/>
              <a:sym typeface="Malgun Gothic"/>
            </a:endParaRPr>
          </a:p>
        </p:txBody>
      </p:sp>
      <p:pic>
        <p:nvPicPr>
          <p:cNvPr id="222" name="Google Shape;222;p21"/>
          <p:cNvPicPr preferRelativeResize="0"/>
          <p:nvPr/>
        </p:nvPicPr>
        <p:blipFill>
          <a:blip r:embed="rId4">
            <a:alphaModFix/>
          </a:blip>
          <a:stretch>
            <a:fillRect/>
          </a:stretch>
        </p:blipFill>
        <p:spPr>
          <a:xfrm>
            <a:off x="257175" y="3296875"/>
            <a:ext cx="3935525" cy="1398363"/>
          </a:xfrm>
          <a:prstGeom prst="rect">
            <a:avLst/>
          </a:prstGeom>
          <a:noFill/>
          <a:ln>
            <a:noFill/>
          </a:ln>
        </p:spPr>
      </p:pic>
      <p:sp>
        <p:nvSpPr>
          <p:cNvPr id="223" name="Google Shape;223;p21"/>
          <p:cNvSpPr txBox="1"/>
          <p:nvPr/>
        </p:nvSpPr>
        <p:spPr>
          <a:xfrm>
            <a:off x="257175" y="4706375"/>
            <a:ext cx="5658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딜러</a:t>
            </a:r>
            <a:endParaRPr sz="700" b="1">
              <a:latin typeface="Malgun Gothic"/>
              <a:ea typeface="Malgun Gothic"/>
              <a:cs typeface="Malgun Gothic"/>
              <a:sym typeface="Malgun Gothic"/>
            </a:endParaRPr>
          </a:p>
        </p:txBody>
      </p:sp>
      <p:sp>
        <p:nvSpPr>
          <p:cNvPr id="224" name="Google Shape;224;p21"/>
          <p:cNvSpPr txBox="1"/>
          <p:nvPr/>
        </p:nvSpPr>
        <p:spPr>
          <a:xfrm>
            <a:off x="822975" y="4695250"/>
            <a:ext cx="5658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딜러 유치</a:t>
            </a:r>
            <a:endParaRPr sz="700" b="1">
              <a:latin typeface="Malgun Gothic"/>
              <a:ea typeface="Malgun Gothic"/>
              <a:cs typeface="Malgun Gothic"/>
              <a:sym typeface="Malgun Gothic"/>
            </a:endParaRPr>
          </a:p>
        </p:txBody>
      </p:sp>
      <p:sp>
        <p:nvSpPr>
          <p:cNvPr id="225" name="Google Shape;225;p21"/>
          <p:cNvSpPr txBox="1"/>
          <p:nvPr/>
        </p:nvSpPr>
        <p:spPr>
          <a:xfrm>
            <a:off x="1388775" y="4695250"/>
            <a:ext cx="5658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사업자</a:t>
            </a:r>
            <a:endParaRPr sz="700" b="1">
              <a:latin typeface="Malgun Gothic"/>
              <a:ea typeface="Malgun Gothic"/>
              <a:cs typeface="Malgun Gothic"/>
              <a:sym typeface="Malgun Gothic"/>
            </a:endParaRPr>
          </a:p>
        </p:txBody>
      </p:sp>
      <p:sp>
        <p:nvSpPr>
          <p:cNvPr id="226" name="Google Shape;226;p21"/>
          <p:cNvSpPr txBox="1"/>
          <p:nvPr/>
        </p:nvSpPr>
        <p:spPr>
          <a:xfrm>
            <a:off x="1942025" y="4695250"/>
            <a:ext cx="5658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일반</a:t>
            </a:r>
            <a:endParaRPr sz="700" b="1">
              <a:latin typeface="Malgun Gothic"/>
              <a:ea typeface="Malgun Gothic"/>
              <a:cs typeface="Malgun Gothic"/>
              <a:sym typeface="Malgun Gothic"/>
            </a:endParaRPr>
          </a:p>
        </p:txBody>
      </p:sp>
      <p:sp>
        <p:nvSpPr>
          <p:cNvPr id="227" name="Google Shape;227;p21"/>
          <p:cNvSpPr txBox="1"/>
          <p:nvPr/>
        </p:nvSpPr>
        <p:spPr>
          <a:xfrm>
            <a:off x="2396487" y="4695238"/>
            <a:ext cx="806414" cy="1902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dirty="0">
                <a:solidFill>
                  <a:schemeClr val="dk1"/>
                </a:solidFill>
              </a:rPr>
              <a:t>일반(수신</a:t>
            </a:r>
            <a:r>
              <a:rPr lang="en-US" altLang="ko-KR" sz="700" b="1" dirty="0">
                <a:solidFill>
                  <a:schemeClr val="dk1"/>
                </a:solidFill>
              </a:rPr>
              <a:t> </a:t>
            </a:r>
            <a:r>
              <a:rPr lang="ko-KR" altLang="en-US" sz="700" b="1" dirty="0">
                <a:solidFill>
                  <a:schemeClr val="dk1"/>
                </a:solidFill>
              </a:rPr>
              <a:t>거부</a:t>
            </a:r>
            <a:r>
              <a:rPr lang="ko-KR" sz="700" b="1" dirty="0">
                <a:solidFill>
                  <a:schemeClr val="dk1"/>
                </a:solidFill>
              </a:rPr>
              <a:t>)</a:t>
            </a:r>
            <a:endParaRPr sz="700" b="1" dirty="0">
              <a:latin typeface="Malgun Gothic"/>
              <a:ea typeface="Malgun Gothic"/>
              <a:cs typeface="Malgun Gothic"/>
              <a:sym typeface="Malgun Gothic"/>
            </a:endParaRPr>
          </a:p>
        </p:txBody>
      </p:sp>
      <p:sp>
        <p:nvSpPr>
          <p:cNvPr id="228" name="Google Shape;228;p21"/>
          <p:cNvSpPr txBox="1"/>
          <p:nvPr/>
        </p:nvSpPr>
        <p:spPr>
          <a:xfrm>
            <a:off x="3077500" y="4695250"/>
            <a:ext cx="5658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전화 주문</a:t>
            </a:r>
            <a:endParaRPr sz="700" b="1">
              <a:latin typeface="Malgun Gothic"/>
              <a:ea typeface="Malgun Gothic"/>
              <a:cs typeface="Malgun Gothic"/>
              <a:sym typeface="Malgun Gothic"/>
            </a:endParaRPr>
          </a:p>
        </p:txBody>
      </p:sp>
      <p:sp>
        <p:nvSpPr>
          <p:cNvPr id="229" name="Google Shape;229;p21"/>
          <p:cNvSpPr txBox="1"/>
          <p:nvPr/>
        </p:nvSpPr>
        <p:spPr>
          <a:xfrm>
            <a:off x="3638963" y="4695250"/>
            <a:ext cx="565800" cy="19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sz="700" b="1">
                <a:solidFill>
                  <a:schemeClr val="dk1"/>
                </a:solidFill>
              </a:rPr>
              <a:t>특별 회원</a:t>
            </a:r>
            <a:endParaRPr sz="700" b="1">
              <a:latin typeface="Malgun Gothic"/>
              <a:ea typeface="Malgun Gothic"/>
              <a:cs typeface="Malgun Gothic"/>
              <a:sym typeface="Malgun Gothic"/>
            </a:endParaRPr>
          </a:p>
        </p:txBody>
      </p:sp>
      <p:pic>
        <p:nvPicPr>
          <p:cNvPr id="230" name="Google Shape;230;p21"/>
          <p:cNvPicPr preferRelativeResize="0"/>
          <p:nvPr/>
        </p:nvPicPr>
        <p:blipFill>
          <a:blip r:embed="rId5">
            <a:alphaModFix/>
          </a:blip>
          <a:stretch>
            <a:fillRect/>
          </a:stretch>
        </p:blipFill>
        <p:spPr>
          <a:xfrm>
            <a:off x="4831800" y="3278325"/>
            <a:ext cx="3863101" cy="1398375"/>
          </a:xfrm>
          <a:prstGeom prst="rect">
            <a:avLst/>
          </a:prstGeom>
          <a:noFill/>
          <a:ln>
            <a:noFill/>
          </a:ln>
        </p:spPr>
      </p:pic>
      <p:sp>
        <p:nvSpPr>
          <p:cNvPr id="231" name="Google Shape;231;p21"/>
          <p:cNvSpPr/>
          <p:nvPr/>
        </p:nvSpPr>
        <p:spPr>
          <a:xfrm>
            <a:off x="4957275" y="3011925"/>
            <a:ext cx="3935400" cy="3084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ko-KR" sz="1200" b="1">
                <a:solidFill>
                  <a:srgbClr val="FFFFFF"/>
                </a:solidFill>
                <a:latin typeface="Malgun Gothic"/>
                <a:ea typeface="Malgun Gothic"/>
                <a:cs typeface="Malgun Gothic"/>
                <a:sym typeface="Malgun Gothic"/>
              </a:rPr>
              <a:t>[유입 경로에 따른 구매여부]</a:t>
            </a:r>
            <a:endParaRPr sz="1200" b="1">
              <a:solidFill>
                <a:srgbClr val="FFFFFF"/>
              </a:solidFill>
              <a:latin typeface="Malgun Gothic"/>
              <a:ea typeface="Malgun Gothic"/>
              <a:cs typeface="Malgun Gothic"/>
              <a:sym typeface="Malgun Gothic"/>
            </a:endParaRPr>
          </a:p>
        </p:txBody>
      </p:sp>
      <p:sp>
        <p:nvSpPr>
          <p:cNvPr id="232" name="Google Shape;232;p21"/>
          <p:cNvSpPr txBox="1"/>
          <p:nvPr/>
        </p:nvSpPr>
        <p:spPr>
          <a:xfrm>
            <a:off x="4788500" y="4676700"/>
            <a:ext cx="4195800" cy="1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700" b="1">
                <a:solidFill>
                  <a:schemeClr val="dk1"/>
                </a:solidFill>
              </a:rPr>
              <a:t>sns       기타     블로그    신문    유튜브  이메일  인터넷    기사      잡지     전단지   지인     카카오톡          </a:t>
            </a:r>
            <a:endParaRPr sz="700" b="1">
              <a:latin typeface="Malgun Gothic"/>
              <a:ea typeface="Malgun Gothic"/>
              <a:cs typeface="Malgun Gothic"/>
              <a:sym typeface="Malgun Gothic"/>
            </a:endParaRPr>
          </a:p>
        </p:txBody>
      </p:sp>
      <p:cxnSp>
        <p:nvCxnSpPr>
          <p:cNvPr id="3" name="직선 연결선 2">
            <a:extLst>
              <a:ext uri="{FF2B5EF4-FFF2-40B4-BE49-F238E27FC236}">
                <a16:creationId xmlns:a16="http://schemas.microsoft.com/office/drawing/2014/main" xmlns="" id="{C04EA0A6-598D-4915-8123-6A80A61F723F}"/>
              </a:ext>
            </a:extLst>
          </p:cNvPr>
          <p:cNvCxnSpPr>
            <a:cxnSpLocks/>
          </p:cNvCxnSpPr>
          <p:nvPr/>
        </p:nvCxnSpPr>
        <p:spPr>
          <a:xfrm>
            <a:off x="2507825" y="4937758"/>
            <a:ext cx="5696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xmlns="" id="{EFBB80DB-BB52-4FED-91CB-3EE1EB5C40C1}"/>
              </a:ext>
            </a:extLst>
          </p:cNvPr>
          <p:cNvCxnSpPr>
            <a:cxnSpLocks/>
          </p:cNvCxnSpPr>
          <p:nvPr/>
        </p:nvCxnSpPr>
        <p:spPr>
          <a:xfrm>
            <a:off x="6132709" y="4911631"/>
            <a:ext cx="6077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xmlns="" id="{1F06F916-497B-4ADF-B06F-BAC76FD9EA0D}"/>
              </a:ext>
            </a:extLst>
          </p:cNvPr>
          <p:cNvCxnSpPr>
            <a:cxnSpLocks/>
          </p:cNvCxnSpPr>
          <p:nvPr/>
        </p:nvCxnSpPr>
        <p:spPr>
          <a:xfrm>
            <a:off x="7134430" y="4911631"/>
            <a:ext cx="2243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xmlns="" id="{62887052-67DB-4A56-B272-4F803521746E}"/>
              </a:ext>
            </a:extLst>
          </p:cNvPr>
          <p:cNvCxnSpPr>
            <a:cxnSpLocks/>
          </p:cNvCxnSpPr>
          <p:nvPr/>
        </p:nvCxnSpPr>
        <p:spPr>
          <a:xfrm>
            <a:off x="8410237" y="4924691"/>
            <a:ext cx="3107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531736" y="1420791"/>
            <a:ext cx="516488" cy="215444"/>
          </a:xfrm>
          <a:prstGeom prst="rect">
            <a:avLst/>
          </a:prstGeom>
          <a:noFill/>
        </p:spPr>
        <p:txBody>
          <a:bodyPr wrap="none" rtlCol="0">
            <a:spAutoFit/>
          </a:bodyPr>
          <a:lstStyle/>
          <a:p>
            <a:r>
              <a:rPr lang="ko-KR" altLang="ko-KR" sz="800" b="1" dirty="0"/>
              <a:t> </a:t>
            </a:r>
            <a:r>
              <a:rPr lang="ko-KR" altLang="ko-KR" sz="800" b="1" dirty="0" err="1"/>
              <a:t>재현율</a:t>
            </a:r>
            <a:endParaRPr lang="ko-KR" altLang="en-US" dirty="0"/>
          </a:p>
        </p:txBody>
      </p:sp>
      <p:sp>
        <p:nvSpPr>
          <p:cNvPr id="33" name="TextBox 32"/>
          <p:cNvSpPr txBox="1"/>
          <p:nvPr/>
        </p:nvSpPr>
        <p:spPr>
          <a:xfrm>
            <a:off x="2664560" y="1415779"/>
            <a:ext cx="487634" cy="215444"/>
          </a:xfrm>
          <a:prstGeom prst="rect">
            <a:avLst/>
          </a:prstGeom>
          <a:noFill/>
        </p:spPr>
        <p:txBody>
          <a:bodyPr wrap="none" rtlCol="0">
            <a:spAutoFit/>
          </a:bodyPr>
          <a:lstStyle/>
          <a:p>
            <a:pPr lvl="0"/>
            <a:r>
              <a:rPr lang="ko-KR" altLang="en-US" sz="800" b="1" dirty="0" smtClean="0"/>
              <a:t>정밀도</a:t>
            </a:r>
            <a:endParaRPr lang="ko-KR" altLang="en-US" sz="800" b="1" dirty="0"/>
          </a:p>
        </p:txBody>
      </p:sp>
      <p:sp>
        <p:nvSpPr>
          <p:cNvPr id="34" name="TextBox 33"/>
          <p:cNvSpPr txBox="1"/>
          <p:nvPr/>
        </p:nvSpPr>
        <p:spPr>
          <a:xfrm>
            <a:off x="1767344" y="1413606"/>
            <a:ext cx="487634" cy="215444"/>
          </a:xfrm>
          <a:prstGeom prst="rect">
            <a:avLst/>
          </a:prstGeom>
          <a:noFill/>
        </p:spPr>
        <p:txBody>
          <a:bodyPr wrap="none" rtlCol="0">
            <a:spAutoFit/>
          </a:bodyPr>
          <a:lstStyle/>
          <a:p>
            <a:r>
              <a:rPr lang="ko-KR" altLang="ko-KR" sz="800" b="1" dirty="0"/>
              <a:t>정확도</a:t>
            </a:r>
            <a:endParaRPr lang="ko-KR" altLang="en-US" dirty="0"/>
          </a:p>
        </p:txBody>
      </p:sp>
      <p:sp>
        <p:nvSpPr>
          <p:cNvPr id="35" name="TextBox 34"/>
          <p:cNvSpPr txBox="1"/>
          <p:nvPr/>
        </p:nvSpPr>
        <p:spPr>
          <a:xfrm>
            <a:off x="614958" y="1409516"/>
            <a:ext cx="734496" cy="220894"/>
          </a:xfrm>
          <a:prstGeom prst="rect">
            <a:avLst/>
          </a:prstGeom>
          <a:noFill/>
        </p:spPr>
        <p:txBody>
          <a:bodyPr wrap="none" rtlCol="0">
            <a:spAutoFit/>
          </a:bodyPr>
          <a:lstStyle/>
          <a:p>
            <a:pPr lvl="0" algn="ctr">
              <a:lnSpc>
                <a:spcPct val="115000"/>
              </a:lnSpc>
              <a:spcBef>
                <a:spcPts val="200"/>
              </a:spcBef>
            </a:pPr>
            <a:r>
              <a:rPr lang="ko-KR" altLang="en-US" sz="800" b="1" dirty="0">
                <a:latin typeface="Malgun Gothic"/>
                <a:ea typeface="Malgun Gothic"/>
                <a:cs typeface="Malgun Gothic"/>
                <a:sym typeface="Malgun Gothic"/>
              </a:rPr>
              <a:t>모델링 기법</a:t>
            </a:r>
            <a:endParaRPr lang="ko-KR" altLang="en-US" sz="800" b="1" dirty="0">
              <a:latin typeface="Malgun Gothic"/>
              <a:ea typeface="Malgun Gothic"/>
              <a:cs typeface="Malgun Gothic"/>
              <a:sym typeface="Malgun Gothic"/>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2662</Words>
  <Application>Microsoft Office PowerPoint</Application>
  <PresentationFormat>화면 슬라이드 쇼(16:9)</PresentationFormat>
  <Paragraphs>405</Paragraphs>
  <Slides>19</Slides>
  <Notes>19</Notes>
  <HiddenSlides>0</HiddenSlides>
  <MMClips>0</MMClips>
  <ScaleCrop>false</ScaleCrop>
  <HeadingPairs>
    <vt:vector size="4" baseType="variant">
      <vt:variant>
        <vt:lpstr>테마</vt:lpstr>
      </vt:variant>
      <vt:variant>
        <vt:i4>1</vt:i4>
      </vt:variant>
      <vt:variant>
        <vt:lpstr>슬라이드 제목</vt:lpstr>
      </vt:variant>
      <vt:variant>
        <vt:i4>19</vt:i4>
      </vt:variant>
    </vt:vector>
  </HeadingPairs>
  <TitlesOfParts>
    <vt:vector size="20"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LG</dc:creator>
  <cp:lastModifiedBy>LG</cp:lastModifiedBy>
  <cp:revision>5</cp:revision>
  <dcterms:modified xsi:type="dcterms:W3CDTF">2020-05-10T13:48:24Z</dcterms:modified>
</cp:coreProperties>
</file>